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9"/>
  </p:notesMasterIdLst>
  <p:sldIdLst>
    <p:sldId id="256" r:id="rId2"/>
    <p:sldId id="495" r:id="rId3"/>
    <p:sldId id="418" r:id="rId4"/>
    <p:sldId id="263" r:id="rId5"/>
    <p:sldId id="463" r:id="rId6"/>
    <p:sldId id="464" r:id="rId7"/>
    <p:sldId id="267" r:id="rId8"/>
    <p:sldId id="467" r:id="rId9"/>
    <p:sldId id="469" r:id="rId10"/>
    <p:sldId id="380" r:id="rId11"/>
    <p:sldId id="470" r:id="rId12"/>
    <p:sldId id="476" r:id="rId13"/>
    <p:sldId id="484" r:id="rId14"/>
    <p:sldId id="498" r:id="rId15"/>
    <p:sldId id="471" r:id="rId16"/>
    <p:sldId id="472" r:id="rId17"/>
    <p:sldId id="473" r:id="rId18"/>
    <p:sldId id="468" r:id="rId19"/>
    <p:sldId id="474" r:id="rId20"/>
    <p:sldId id="475" r:id="rId21"/>
    <p:sldId id="462" r:id="rId22"/>
    <p:sldId id="482" r:id="rId23"/>
    <p:sldId id="483" r:id="rId24"/>
    <p:sldId id="486" r:id="rId25"/>
    <p:sldId id="487" r:id="rId26"/>
    <p:sldId id="488" r:id="rId27"/>
    <p:sldId id="494" r:id="rId28"/>
    <p:sldId id="357" r:id="rId29"/>
    <p:sldId id="489" r:id="rId30"/>
    <p:sldId id="490" r:id="rId31"/>
    <p:sldId id="492" r:id="rId32"/>
    <p:sldId id="491" r:id="rId33"/>
    <p:sldId id="493" r:id="rId34"/>
    <p:sldId id="485" r:id="rId35"/>
    <p:sldId id="496" r:id="rId36"/>
    <p:sldId id="497" r:id="rId37"/>
    <p:sldId id="285" r:id="rId38"/>
  </p:sldIdLst>
  <p:sldSz cx="18288000" cy="10287000"/>
  <p:notesSz cx="10287000" cy="18288000"/>
  <p:embeddedFontLst>
    <p:embeddedFont>
      <p:font typeface="Noto Sans KR Bold" panose="020B0600000101010101" charset="-127"/>
      <p:bold r:id="rId40"/>
    </p:embeddedFont>
    <p:embeddedFont>
      <p:font typeface="Noto Sans KR Light" panose="020B0600000101010101" charset="-127"/>
      <p:regular r:id="rId41"/>
    </p:embeddedFont>
    <p:embeddedFont>
      <p:font typeface="Noto Sans KR Regular" panose="020B0600000101010101" charset="-127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063DF19-E9C8-453F-BFD1-6F5EB325C227}">
          <p14:sldIdLst>
            <p14:sldId id="256"/>
            <p14:sldId id="495"/>
            <p14:sldId id="418"/>
            <p14:sldId id="263"/>
            <p14:sldId id="463"/>
            <p14:sldId id="464"/>
            <p14:sldId id="267"/>
            <p14:sldId id="467"/>
            <p14:sldId id="469"/>
            <p14:sldId id="380"/>
            <p14:sldId id="470"/>
            <p14:sldId id="476"/>
            <p14:sldId id="484"/>
            <p14:sldId id="498"/>
            <p14:sldId id="471"/>
            <p14:sldId id="472"/>
            <p14:sldId id="473"/>
            <p14:sldId id="468"/>
            <p14:sldId id="474"/>
            <p14:sldId id="475"/>
            <p14:sldId id="462"/>
            <p14:sldId id="482"/>
            <p14:sldId id="483"/>
            <p14:sldId id="486"/>
            <p14:sldId id="487"/>
            <p14:sldId id="488"/>
            <p14:sldId id="494"/>
            <p14:sldId id="357"/>
            <p14:sldId id="489"/>
            <p14:sldId id="490"/>
            <p14:sldId id="492"/>
            <p14:sldId id="491"/>
            <p14:sldId id="493"/>
            <p14:sldId id="485"/>
            <p14:sldId id="496"/>
            <p14:sldId id="497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10512" userDrawn="1">
          <p15:clr>
            <a:srgbClr val="A4A3A4"/>
          </p15:clr>
        </p15:guide>
        <p15:guide id="3" orient="horz" pos="1464" userDrawn="1">
          <p15:clr>
            <a:srgbClr val="A4A3A4"/>
          </p15:clr>
        </p15:guide>
        <p15:guide id="5" orient="horz" pos="744" userDrawn="1">
          <p15:clr>
            <a:srgbClr val="A4A3A4"/>
          </p15:clr>
        </p15:guide>
        <p15:guide id="6" orient="horz" pos="6120" userDrawn="1">
          <p15:clr>
            <a:srgbClr val="A4A3A4"/>
          </p15:clr>
        </p15:guide>
        <p15:guide id="7" orient="horz" pos="552" userDrawn="1">
          <p15:clr>
            <a:srgbClr val="A4A3A4"/>
          </p15:clr>
        </p15:guide>
        <p15:guide id="8" pos="7344" userDrawn="1">
          <p15:clr>
            <a:srgbClr val="A4A3A4"/>
          </p15:clr>
        </p15:guide>
        <p15:guide id="9" pos="66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1BF"/>
    <a:srgbClr val="376092"/>
    <a:srgbClr val="B9CDE5"/>
    <a:srgbClr val="6080A8"/>
    <a:srgbClr val="FFFFFF"/>
    <a:srgbClr val="3667A6"/>
    <a:srgbClr val="214177"/>
    <a:srgbClr val="FFFF9E"/>
    <a:srgbClr val="EEEEEE"/>
    <a:srgbClr val="8B9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076" autoAdjust="0"/>
  </p:normalViewPr>
  <p:slideViewPr>
    <p:cSldViewPr>
      <p:cViewPr varScale="1">
        <p:scale>
          <a:sx n="57" d="100"/>
          <a:sy n="57" d="100"/>
        </p:scale>
        <p:origin x="36" y="90"/>
      </p:cViewPr>
      <p:guideLst>
        <p:guide orient="horz" pos="1272"/>
        <p:guide pos="10512"/>
        <p:guide orient="horz" pos="1464"/>
        <p:guide orient="horz" pos="744"/>
        <p:guide orient="horz" pos="6120"/>
        <p:guide orient="horz" pos="552"/>
        <p:guide pos="7344"/>
        <p:guide pos="66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howGuides="1">
      <p:cViewPr varScale="1">
        <p:scale>
          <a:sx n="24" d="100"/>
          <a:sy n="24" d="100"/>
        </p:scale>
        <p:origin x="3024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 Regular" panose="020B0500000000000000" pitchFamily="50" charset="-127"/>
                <a:ea typeface="Noto Sans KR Regular" panose="020B05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 Regular" panose="020B0500000000000000" pitchFamily="50" charset="-127"/>
                <a:ea typeface="Noto Sans KR Regular" panose="020B0500000000000000" pitchFamily="50" charset="-127"/>
              </a:defRPr>
            </a:lvl1pPr>
          </a:lstStyle>
          <a:p>
            <a:fld id="{CFF6067F-DCD8-410F-B26D-C8107DB93A7D}" type="datetimeFigureOut">
              <a:rPr lang="ko-KR" altLang="en-US" smtClean="0"/>
              <a:pPr/>
              <a:t>2022-12-08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 Regular" panose="020B0500000000000000" pitchFamily="50" charset="-127"/>
                <a:ea typeface="Noto Sans KR Regular" panose="020B05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 Regular" panose="020B0500000000000000" pitchFamily="50" charset="-127"/>
                <a:ea typeface="Noto Sans KR Regular" panose="020B0500000000000000" pitchFamily="50" charset="-127"/>
              </a:defRPr>
            </a:lvl1pPr>
          </a:lstStyle>
          <a:p>
            <a:fld id="{9433BB61-44D8-4CA4-B472-85A04CC6E96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928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KR Regular" panose="020B0500000000000000" pitchFamily="50" charset="-127"/>
        <a:ea typeface="Noto Sans KR Regular" panose="020B05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KR Regular" panose="020B0500000000000000" pitchFamily="50" charset="-127"/>
        <a:ea typeface="Noto Sans KR Regular" panose="020B05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KR Regular" panose="020B0500000000000000" pitchFamily="50" charset="-127"/>
        <a:ea typeface="Noto Sans KR Regular" panose="020B05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KR Regular" panose="020B0500000000000000" pitchFamily="50" charset="-127"/>
        <a:ea typeface="Noto Sans KR Regular" panose="020B05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KR Regular" panose="020B0500000000000000" pitchFamily="50" charset="-127"/>
        <a:ea typeface="Noto Sans KR Regular" panose="020B05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5760" userDrawn="1">
          <p15:clr>
            <a:srgbClr val="F26B43"/>
          </p15:clr>
        </p15:guide>
        <p15:guide id="2" pos="32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3BB61-44D8-4CA4-B472-85A04CC6E962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873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3BB61-44D8-4CA4-B472-85A04CC6E962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865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3BB61-44D8-4CA4-B472-85A04CC6E962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098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73E7-2DE1-4CE6-A009-DCF4EEB58B11}" type="datetime1">
              <a:rPr lang="en-US" altLang="ko-KR" smtClean="0"/>
              <a:t>12/8/2022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92400" y="9182100"/>
            <a:ext cx="2133600" cy="365125"/>
          </a:xfrm>
        </p:spPr>
        <p:txBody>
          <a:bodyPr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7D13-473A-4D6C-A1CF-21272C0DD849}" type="datetime1">
              <a:rPr lang="en-US" altLang="ko-KR" smtClean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0397D-E785-4EE1-81FE-79C2FB3E2A77}" type="datetime1">
              <a:rPr lang="en-US" altLang="ko-KR" smtClean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37417-E5BF-44F4-9564-12563E7319B1}" type="datetime1">
              <a:rPr lang="en-US" altLang="ko-KR" smtClean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377E-3863-470B-9E94-6865A724123D}" type="datetime1">
              <a:rPr lang="en-US" altLang="ko-KR" smtClean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2CC6-02EC-4BB7-9EC8-6769F683A1B5}" type="datetime1">
              <a:rPr lang="en-US" altLang="ko-KR" smtClean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3791-8690-4669-96A9-306CEFC0D635}" type="datetime1">
              <a:rPr lang="en-US" altLang="ko-KR" smtClean="0"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6C993-403E-4D3E-B3E9-575868971E90}" type="datetime1">
              <a:rPr lang="en-US" altLang="ko-KR" smtClean="0"/>
              <a:t>12/8/2022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D332A-F261-46B1-8ABC-F95308BFCD1F}" type="datetime1">
              <a:rPr lang="en-US" altLang="ko-KR" smtClean="0"/>
              <a:t>12/8/2022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5A05D-F223-4ADD-977C-760D3CB8677E}" type="datetime1">
              <a:rPr lang="en-US" altLang="ko-KR" smtClean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1A15D-3BB1-44B2-8929-0FF856708042}" type="datetime1">
              <a:rPr lang="en-US" altLang="ko-KR" smtClean="0"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&lt;#&gt;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563D9-1839-4419-A18C-2318E0E38B4D}" type="datetime1">
              <a:rPr lang="en-US" altLang="ko-KR" smtClean="0"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96200" y="982979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&lt;#&gt;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8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12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jpe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78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78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78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.png"/><Relationship Id="rId7" Type="http://schemas.openxmlformats.org/officeDocument/2006/relationships/image" Target="../media/image8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78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9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.png"/><Relationship Id="rId7" Type="http://schemas.openxmlformats.org/officeDocument/2006/relationships/image" Target="../media/image9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12.png"/><Relationship Id="rId9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.png"/><Relationship Id="rId7" Type="http://schemas.openxmlformats.org/officeDocument/2006/relationships/image" Target="../media/image9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12.png"/><Relationship Id="rId9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7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8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2.png"/><Relationship Id="rId4" Type="http://schemas.openxmlformats.org/officeDocument/2006/relationships/image" Target="../media/image8.png"/><Relationship Id="rId9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8.png"/><Relationship Id="rId7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12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54698" y="-2460714"/>
            <a:ext cx="7591318" cy="10380538"/>
            <a:chOff x="-6354698" y="-2460714"/>
            <a:chExt cx="7591318" cy="103805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54698" y="-2460714"/>
              <a:ext cx="7591318" cy="103805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582" y="1391087"/>
            <a:ext cx="15303550" cy="3243833"/>
            <a:chOff x="1365582" y="1391087"/>
            <a:chExt cx="15303550" cy="32438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582" y="1391087"/>
              <a:ext cx="15303550" cy="32438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354698" y="-2460714"/>
            <a:ext cx="7591318" cy="10380538"/>
            <a:chOff x="-6354698" y="-2460714"/>
            <a:chExt cx="7591318" cy="103805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54698" y="-2460714"/>
              <a:ext cx="7591318" cy="103805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-289286"/>
            <a:ext cx="896276" cy="10734107"/>
            <a:chOff x="0" y="-289286"/>
            <a:chExt cx="896276" cy="107341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289286"/>
              <a:ext cx="896276" cy="107341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552391" y="-1671"/>
            <a:ext cx="7591318" cy="10380538"/>
            <a:chOff x="17552391" y="-1671"/>
            <a:chExt cx="7591318" cy="103805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7552391" y="-1671"/>
              <a:ext cx="7591318" cy="103805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913248" y="-224196"/>
            <a:ext cx="896276" cy="10734107"/>
            <a:chOff x="17913248" y="-224196"/>
            <a:chExt cx="896276" cy="107341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13248" y="-224196"/>
              <a:ext cx="896276" cy="107341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65584" y="6189712"/>
            <a:ext cx="5721340" cy="54707"/>
            <a:chOff x="1365584" y="6189712"/>
            <a:chExt cx="5721340" cy="547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5584" y="6189712"/>
              <a:ext cx="5721340" cy="547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5584" y="6099486"/>
            <a:ext cx="3184851" cy="235552"/>
            <a:chOff x="1365584" y="6099486"/>
            <a:chExt cx="3184851" cy="2355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5584" y="6099486"/>
              <a:ext cx="3184851" cy="235552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8F42F4-3112-F606-71DC-4189BEC9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3FB44-AEBE-D2CF-2BF9-7E4ED5492B9C}"/>
              </a:ext>
            </a:extLst>
          </p:cNvPr>
          <p:cNvSpPr txBox="1"/>
          <p:nvPr/>
        </p:nvSpPr>
        <p:spPr>
          <a:xfrm>
            <a:off x="7933240" y="8492186"/>
            <a:ext cx="8348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rgbClr val="ACACAC"/>
                </a:solidFill>
                <a:latin typeface="+mn-ea"/>
              </a:rPr>
              <a:t>NICE</a:t>
            </a:r>
            <a:r>
              <a:rPr lang="ko-KR" altLang="en-US" sz="2400" b="1" dirty="0">
                <a:solidFill>
                  <a:srgbClr val="ACACAC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rgbClr val="ACACAC"/>
                </a:solidFill>
                <a:latin typeface="+mn-ea"/>
              </a:rPr>
              <a:t>DNB </a:t>
            </a:r>
            <a:r>
              <a:rPr lang="ko-KR" altLang="en-US" sz="2400" b="1" dirty="0">
                <a:solidFill>
                  <a:srgbClr val="ACACAC"/>
                </a:solidFill>
                <a:latin typeface="+mn-ea"/>
              </a:rPr>
              <a:t>비재무 데이터를 활용한 중소기업 </a:t>
            </a:r>
            <a:r>
              <a:rPr lang="ko-KR" altLang="en-US" sz="2400" b="1" dirty="0" err="1">
                <a:solidFill>
                  <a:srgbClr val="ACACAC"/>
                </a:solidFill>
                <a:latin typeface="+mn-ea"/>
              </a:rPr>
              <a:t>휴폐업</a:t>
            </a:r>
            <a:r>
              <a:rPr lang="ko-KR" altLang="en-US" sz="2400" b="1" dirty="0">
                <a:solidFill>
                  <a:srgbClr val="ACACAC"/>
                </a:solidFill>
                <a:latin typeface="+mn-ea"/>
              </a:rPr>
              <a:t> 예측 </a:t>
            </a:r>
            <a:r>
              <a:rPr lang="ko-KR" altLang="en-US" sz="2400" b="1" dirty="0" err="1">
                <a:solidFill>
                  <a:srgbClr val="ACACAC"/>
                </a:solidFill>
                <a:latin typeface="+mn-ea"/>
              </a:rPr>
              <a:t>챌린지</a:t>
            </a:r>
            <a:endParaRPr lang="en-US" altLang="ko-KR" sz="2400" b="1" dirty="0">
              <a:solidFill>
                <a:srgbClr val="ACACAC"/>
              </a:solidFill>
              <a:latin typeface="+mn-ea"/>
            </a:endParaRPr>
          </a:p>
          <a:p>
            <a:pPr algn="r"/>
            <a:r>
              <a:rPr lang="en-US" altLang="ko-KR" sz="2400" b="1" dirty="0">
                <a:solidFill>
                  <a:srgbClr val="ACACAC"/>
                </a:solidFill>
                <a:latin typeface="+mn-ea"/>
              </a:rPr>
              <a:t>(2022.09.30 – 2022.11.24)</a:t>
            </a:r>
            <a:r>
              <a:rPr lang="ko-KR" altLang="en-US" sz="2400" b="1" dirty="0">
                <a:solidFill>
                  <a:srgbClr val="ACACAC"/>
                </a:solidFill>
                <a:latin typeface="+mn-ea"/>
              </a:rPr>
              <a:t> </a:t>
            </a:r>
            <a:endParaRPr lang="en-US" altLang="ko-KR" sz="2400" b="1" dirty="0">
              <a:solidFill>
                <a:srgbClr val="ACACAC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E352C-72BE-C1EA-89BA-AC11DFA9F3BD}"/>
              </a:ext>
            </a:extLst>
          </p:cNvPr>
          <p:cNvSpPr txBox="1"/>
          <p:nvPr/>
        </p:nvSpPr>
        <p:spPr>
          <a:xfrm>
            <a:off x="10560767" y="7902216"/>
            <a:ext cx="572134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900" b="1" dirty="0" err="1">
                <a:solidFill>
                  <a:srgbClr val="000000"/>
                </a:solidFill>
                <a:latin typeface="+mj-lt"/>
              </a:rPr>
              <a:t>김홍범</a:t>
            </a:r>
            <a:r>
              <a:rPr lang="ko-KR" altLang="en-US" sz="2900" b="1" dirty="0">
                <a:solidFill>
                  <a:srgbClr val="000000"/>
                </a:solidFill>
                <a:latin typeface="+mj-lt"/>
              </a:rPr>
              <a:t> 이태영 하연진</a:t>
            </a:r>
            <a:endParaRPr lang="en-US" altLang="ko-KR" sz="2900" b="1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6" name="Picture 2" descr="나이스디앤비 NICE D&amp;B - YouTube">
            <a:extLst>
              <a:ext uri="{FF2B5EF4-FFF2-40B4-BE49-F238E27FC236}">
                <a16:creationId xmlns:a16="http://schemas.microsoft.com/office/drawing/2014/main" id="{8C11EC18-4E30-606C-DD6B-001C40D69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36" b="36022"/>
          <a:stretch/>
        </p:blipFill>
        <p:spPr bwMode="auto">
          <a:xfrm>
            <a:off x="14138982" y="7299346"/>
            <a:ext cx="2143125" cy="62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3B810A-9D1C-9A5B-FA8C-CD66E59E87AF}"/>
              </a:ext>
            </a:extLst>
          </p:cNvPr>
          <p:cNvSpPr txBox="1"/>
          <p:nvPr/>
        </p:nvSpPr>
        <p:spPr>
          <a:xfrm>
            <a:off x="1257133" y="6318199"/>
            <a:ext cx="95474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rgbClr val="4C4CF0"/>
                </a:solidFill>
                <a:latin typeface="+mj-ea"/>
                <a:ea typeface="+mj-ea"/>
              </a:rPr>
              <a:t>중</a:t>
            </a:r>
            <a:r>
              <a:rPr lang="ko-KR" altLang="en-US" sz="6600" b="1" dirty="0">
                <a:solidFill>
                  <a:srgbClr val="3667A6"/>
                </a:solidFill>
                <a:latin typeface="+mj-ea"/>
                <a:ea typeface="+mj-ea"/>
              </a:rPr>
              <a:t>소</a:t>
            </a:r>
            <a:r>
              <a:rPr lang="ko-KR" altLang="en-US" sz="6600" b="1" dirty="0">
                <a:solidFill>
                  <a:srgbClr val="4C4CF0"/>
                </a:solidFill>
                <a:latin typeface="+mj-ea"/>
                <a:ea typeface="+mj-ea"/>
              </a:rPr>
              <a:t>기</a:t>
            </a:r>
            <a:r>
              <a:rPr lang="ko-KR" altLang="en-US" sz="6600" b="1" dirty="0">
                <a:solidFill>
                  <a:srgbClr val="3667A6"/>
                </a:solidFill>
                <a:latin typeface="+mj-ea"/>
                <a:ea typeface="+mj-ea"/>
              </a:rPr>
              <a:t>업 </a:t>
            </a:r>
            <a:r>
              <a:rPr lang="ko-KR" altLang="en-US" sz="6600" b="1" dirty="0" err="1">
                <a:solidFill>
                  <a:srgbClr val="4C4CF0"/>
                </a:solidFill>
                <a:latin typeface="+mj-ea"/>
                <a:ea typeface="+mj-ea"/>
              </a:rPr>
              <a:t>휴</a:t>
            </a:r>
            <a:r>
              <a:rPr lang="ko-KR" altLang="en-US" sz="6600" b="1" dirty="0" err="1">
                <a:solidFill>
                  <a:srgbClr val="3667A6"/>
                </a:solidFill>
                <a:latin typeface="+mj-ea"/>
                <a:ea typeface="+mj-ea"/>
              </a:rPr>
              <a:t>폐</a:t>
            </a:r>
            <a:r>
              <a:rPr lang="ko-KR" altLang="en-US" sz="6600" b="1" dirty="0" err="1">
                <a:solidFill>
                  <a:srgbClr val="4C4CF0"/>
                </a:solidFill>
                <a:latin typeface="+mj-ea"/>
                <a:ea typeface="+mj-ea"/>
              </a:rPr>
              <a:t>업</a:t>
            </a:r>
            <a:r>
              <a:rPr lang="ko-KR" altLang="en-US" sz="6600" b="1" dirty="0">
                <a:solidFill>
                  <a:srgbClr val="3667A6"/>
                </a:solidFill>
                <a:latin typeface="+mj-ea"/>
                <a:ea typeface="+mj-ea"/>
              </a:rPr>
              <a:t> </a:t>
            </a:r>
            <a:r>
              <a:rPr lang="ko-KR" altLang="en-US" sz="6600" b="1" dirty="0">
                <a:solidFill>
                  <a:srgbClr val="4C4CF0"/>
                </a:solidFill>
                <a:latin typeface="+mj-ea"/>
                <a:ea typeface="+mj-ea"/>
              </a:rPr>
              <a:t>예측</a:t>
            </a:r>
            <a:r>
              <a:rPr lang="ko-KR" altLang="en-US" sz="6600" b="1" dirty="0">
                <a:solidFill>
                  <a:srgbClr val="3667A6"/>
                </a:solidFill>
                <a:latin typeface="+mj-ea"/>
                <a:ea typeface="+mj-ea"/>
              </a:rPr>
              <a:t> 모델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92" y="4106828"/>
            <a:ext cx="6636250" cy="682732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3659E2-0D97-9974-91ED-1668D634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8" name="그룹 1005">
            <a:extLst>
              <a:ext uri="{FF2B5EF4-FFF2-40B4-BE49-F238E27FC236}">
                <a16:creationId xmlns:a16="http://schemas.microsoft.com/office/drawing/2014/main" id="{48B211A2-A5ED-1856-8E98-E86F22BF39C8}"/>
              </a:ext>
            </a:extLst>
          </p:cNvPr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256D8FD6-62BE-AFF8-85E2-57D11E428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  <p:sp>
        <p:nvSpPr>
          <p:cNvPr id="20" name="슬라이드 번호 개체 틀 5">
            <a:extLst>
              <a:ext uri="{FF2B5EF4-FFF2-40B4-BE49-F238E27FC236}">
                <a16:creationId xmlns:a16="http://schemas.microsoft.com/office/drawing/2014/main" id="{ED0097B7-C01C-3078-C579-69033701B9CB}"/>
              </a:ext>
            </a:extLst>
          </p:cNvPr>
          <p:cNvSpPr txBox="1">
            <a:spLocks/>
          </p:cNvSpPr>
          <p:nvPr/>
        </p:nvSpPr>
        <p:spPr>
          <a:xfrm>
            <a:off x="15392400" y="91821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393E5F-521B-4CAD-9D3A-AE923D912DC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C3D5A9-71EB-1A75-D2D0-AA3E2229AFC8}"/>
              </a:ext>
            </a:extLst>
          </p:cNvPr>
          <p:cNvSpPr txBox="1"/>
          <p:nvPr/>
        </p:nvSpPr>
        <p:spPr>
          <a:xfrm>
            <a:off x="10145439" y="6592300"/>
            <a:ext cx="4865961" cy="260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01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미시경제 지표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02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거시경제 지표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03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인적자원 지표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04 Baseline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전처리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지표</a:t>
            </a:r>
          </a:p>
        </p:txBody>
      </p:sp>
      <p:grpSp>
        <p:nvGrpSpPr>
          <p:cNvPr id="26" name="그룹 1004">
            <a:extLst>
              <a:ext uri="{FF2B5EF4-FFF2-40B4-BE49-F238E27FC236}">
                <a16:creationId xmlns:a16="http://schemas.microsoft.com/office/drawing/2014/main" id="{90E82503-B233-4E58-32E0-EA35A5F38206}"/>
              </a:ext>
            </a:extLst>
          </p:cNvPr>
          <p:cNvGrpSpPr/>
          <p:nvPr/>
        </p:nvGrpSpPr>
        <p:grpSpPr>
          <a:xfrm>
            <a:off x="10173524" y="6423748"/>
            <a:ext cx="6931238" cy="57953"/>
            <a:chOff x="10173524" y="7466241"/>
            <a:chExt cx="6931238" cy="57953"/>
          </a:xfrm>
        </p:grpSpPr>
        <p:pic>
          <p:nvPicPr>
            <p:cNvPr id="27" name="Object 15">
              <a:extLst>
                <a:ext uri="{FF2B5EF4-FFF2-40B4-BE49-F238E27FC236}">
                  <a16:creationId xmlns:a16="http://schemas.microsoft.com/office/drawing/2014/main" id="{1BC7CBC1-86E7-437B-74CB-8D66ADB4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9E20D5D-9482-C542-72A7-BAE711642DAA}"/>
              </a:ext>
            </a:extLst>
          </p:cNvPr>
          <p:cNvSpPr txBox="1"/>
          <p:nvPr/>
        </p:nvSpPr>
        <p:spPr>
          <a:xfrm>
            <a:off x="10145438" y="5161389"/>
            <a:ext cx="7228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데이터 수집 및 </a:t>
            </a:r>
            <a:r>
              <a:rPr lang="ko-KR" altLang="en-US" sz="6000" dirty="0" err="1">
                <a:solidFill>
                  <a:schemeClr val="bg1"/>
                </a:solidFill>
                <a:latin typeface="+mj-ea"/>
                <a:ea typeface="+mj-ea"/>
              </a:rPr>
              <a:t>전처리</a:t>
            </a:r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914826-A864-2C6C-6F76-60AAEBC3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EF621-C4F6-8A55-E021-05CE82F0AC34}"/>
              </a:ext>
            </a:extLst>
          </p:cNvPr>
          <p:cNvSpPr txBox="1"/>
          <p:nvPr/>
        </p:nvSpPr>
        <p:spPr>
          <a:xfrm>
            <a:off x="831864" y="1004999"/>
            <a:ext cx="450213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01 </a:t>
            </a:r>
            <a:r>
              <a:rPr lang="ko-KR" altLang="en-US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미시경제 지표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5731D0-B403-5BBD-E8C2-10B4FBDD7BBC}"/>
              </a:ext>
            </a:extLst>
          </p:cNvPr>
          <p:cNvSpPr txBox="1"/>
          <p:nvPr/>
        </p:nvSpPr>
        <p:spPr>
          <a:xfrm>
            <a:off x="831865" y="1696599"/>
            <a:ext cx="3489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(2018.01.01~2022.06.30)</a:t>
            </a:r>
            <a:endParaRPr lang="ko-KR" altLang="en-US" sz="2000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2C841-CA60-A24A-4FBA-EF94A11CB2D8}"/>
              </a:ext>
            </a:extLst>
          </p:cNvPr>
          <p:cNvSpPr txBox="1"/>
          <p:nvPr/>
        </p:nvSpPr>
        <p:spPr>
          <a:xfrm>
            <a:off x="831865" y="2437046"/>
            <a:ext cx="617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01-1) </a:t>
            </a:r>
            <a:r>
              <a:rPr lang="ko-KR" altLang="en-US" sz="2400" b="1" dirty="0" err="1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다변량</a:t>
            </a:r>
            <a:r>
              <a:rPr lang="ko-KR" altLang="en-US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판별 분석모형 </a:t>
            </a:r>
            <a:r>
              <a:rPr lang="en-US" altLang="ko-KR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– 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Altman</a:t>
            </a:r>
            <a:r>
              <a:rPr lang="en-US" altLang="ko-KR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K</a:t>
            </a:r>
            <a:r>
              <a:rPr lang="en-US" altLang="ko-KR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Score</a:t>
            </a:r>
            <a:r>
              <a:rPr lang="ko-KR" altLang="en-US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453A6-68B7-A688-1235-1203665C3C42}"/>
              </a:ext>
            </a:extLst>
          </p:cNvPr>
          <p:cNvSpPr txBox="1"/>
          <p:nvPr/>
        </p:nvSpPr>
        <p:spPr>
          <a:xfrm>
            <a:off x="831863" y="2996820"/>
            <a:ext cx="13369911" cy="1294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Z-Score</a:t>
            </a:r>
            <a:r>
              <a:rPr lang="ko-KR" altLang="en-US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의 창시자 </a:t>
            </a:r>
            <a:r>
              <a:rPr lang="ko-KR" altLang="en-US" dirty="0" err="1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알트만이</a:t>
            </a:r>
            <a:r>
              <a:rPr lang="ko-KR" altLang="en-US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</a:t>
            </a:r>
            <a:r>
              <a:rPr lang="en-US" altLang="ko-KR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1996</a:t>
            </a:r>
            <a:r>
              <a:rPr lang="ko-KR" altLang="en-US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년에 한국기업의 도산을 예측할 수 있도록 개발한 판별모형으로 </a:t>
            </a:r>
            <a:r>
              <a:rPr lang="en-US" altLang="ko-KR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Z-Score</a:t>
            </a:r>
            <a:r>
              <a:rPr lang="ko-KR" altLang="en-US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보다 재무비율이 더 적지만 정확도가 높다는 장점이 있음</a:t>
            </a:r>
            <a:endParaRPr lang="en-US" altLang="ko-KR" dirty="0">
              <a:solidFill>
                <a:srgbClr val="4471AD"/>
              </a:solidFill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특히 </a:t>
            </a:r>
            <a:r>
              <a:rPr lang="en-US" altLang="ko-KR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IMF </a:t>
            </a:r>
            <a:r>
              <a:rPr lang="ko-KR" altLang="en-US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당시 놀라운 적중률을 보여줌으로써 상당한 신뢰를 얻었음</a:t>
            </a:r>
          </a:p>
        </p:txBody>
      </p: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2BD2625E-3B4B-A545-4298-28F571EDAE3B}"/>
              </a:ext>
            </a:extLst>
          </p:cNvPr>
          <p:cNvGrpSpPr/>
          <p:nvPr/>
        </p:nvGrpSpPr>
        <p:grpSpPr>
          <a:xfrm>
            <a:off x="1203819" y="6046474"/>
            <a:ext cx="1988629" cy="649960"/>
            <a:chOff x="2913346" y="6364501"/>
            <a:chExt cx="1988629" cy="649960"/>
          </a:xfrm>
        </p:grpSpPr>
        <p:pic>
          <p:nvPicPr>
            <p:cNvPr id="4" name="Object 6">
              <a:extLst>
                <a:ext uri="{FF2B5EF4-FFF2-40B4-BE49-F238E27FC236}">
                  <a16:creationId xmlns:a16="http://schemas.microsoft.com/office/drawing/2014/main" id="{C69FEB62-EA7B-5D03-C5FC-347FA9181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3346" y="6364501"/>
              <a:ext cx="1988629" cy="649960"/>
            </a:xfrm>
            <a:prstGeom prst="rect">
              <a:avLst/>
            </a:prstGeom>
          </p:spPr>
        </p:pic>
      </p:grp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0D84AC05-8A19-3F3A-4A19-3A8767B0836D}"/>
              </a:ext>
            </a:extLst>
          </p:cNvPr>
          <p:cNvGrpSpPr/>
          <p:nvPr/>
        </p:nvGrpSpPr>
        <p:grpSpPr>
          <a:xfrm>
            <a:off x="3192447" y="6046474"/>
            <a:ext cx="5382127" cy="649960"/>
            <a:chOff x="4901974" y="6364501"/>
            <a:chExt cx="5382127" cy="649960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5D462C7F-0E88-EB66-8938-CE9B5C94B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01974" y="6364501"/>
              <a:ext cx="5382127" cy="649960"/>
            </a:xfrm>
            <a:prstGeom prst="rect">
              <a:avLst/>
            </a:prstGeom>
          </p:spPr>
        </p:pic>
      </p:grpSp>
      <p:pic>
        <p:nvPicPr>
          <p:cNvPr id="15" name="Object 11">
            <a:extLst>
              <a:ext uri="{FF2B5EF4-FFF2-40B4-BE49-F238E27FC236}">
                <a16:creationId xmlns:a16="http://schemas.microsoft.com/office/drawing/2014/main" id="{B47FAA4E-0647-690A-68FC-FED5F6A494E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7385" y="6156979"/>
            <a:ext cx="1551875" cy="476771"/>
          </a:xfrm>
          <a:prstGeom prst="rect">
            <a:avLst/>
          </a:prstGeom>
        </p:spPr>
      </p:pic>
      <p:pic>
        <p:nvPicPr>
          <p:cNvPr id="16" name="Object 12">
            <a:extLst>
              <a:ext uri="{FF2B5EF4-FFF2-40B4-BE49-F238E27FC236}">
                <a16:creationId xmlns:a16="http://schemas.microsoft.com/office/drawing/2014/main" id="{2595CDF6-A32D-9475-8996-4CE399BB3FDE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49413" y="6128731"/>
            <a:ext cx="3176752" cy="476761"/>
          </a:xfrm>
          <a:prstGeom prst="rect">
            <a:avLst/>
          </a:prstGeom>
        </p:spPr>
      </p:pic>
      <p:grpSp>
        <p:nvGrpSpPr>
          <p:cNvPr id="17" name="그룹 1004">
            <a:extLst>
              <a:ext uri="{FF2B5EF4-FFF2-40B4-BE49-F238E27FC236}">
                <a16:creationId xmlns:a16="http://schemas.microsoft.com/office/drawing/2014/main" id="{89BE69FB-1FBC-1618-0E5A-4FA55C82B77F}"/>
              </a:ext>
            </a:extLst>
          </p:cNvPr>
          <p:cNvGrpSpPr/>
          <p:nvPr/>
        </p:nvGrpSpPr>
        <p:grpSpPr>
          <a:xfrm>
            <a:off x="8574574" y="6046474"/>
            <a:ext cx="1703001" cy="649960"/>
            <a:chOff x="10284101" y="6364501"/>
            <a:chExt cx="1703001" cy="649960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30A721BF-7167-35F6-78FE-CA03EA94F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84101" y="6364501"/>
              <a:ext cx="1703001" cy="649960"/>
            </a:xfrm>
            <a:prstGeom prst="rect">
              <a:avLst/>
            </a:prstGeom>
          </p:spPr>
        </p:pic>
      </p:grpSp>
      <p:pic>
        <p:nvPicPr>
          <p:cNvPr id="19" name="Object 16">
            <a:extLst>
              <a:ext uri="{FF2B5EF4-FFF2-40B4-BE49-F238E27FC236}">
                <a16:creationId xmlns:a16="http://schemas.microsoft.com/office/drawing/2014/main" id="{0B35349A-4595-9F0B-C818-54E8106E816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63285" y="6163740"/>
            <a:ext cx="1037409" cy="476771"/>
          </a:xfrm>
          <a:prstGeom prst="rect">
            <a:avLst/>
          </a:prstGeom>
        </p:spPr>
      </p:pic>
      <p:grpSp>
        <p:nvGrpSpPr>
          <p:cNvPr id="20" name="그룹 1005">
            <a:extLst>
              <a:ext uri="{FF2B5EF4-FFF2-40B4-BE49-F238E27FC236}">
                <a16:creationId xmlns:a16="http://schemas.microsoft.com/office/drawing/2014/main" id="{996574F8-9424-4A19-D3E0-D53C2EB7F97D}"/>
              </a:ext>
            </a:extLst>
          </p:cNvPr>
          <p:cNvGrpSpPr/>
          <p:nvPr/>
        </p:nvGrpSpPr>
        <p:grpSpPr>
          <a:xfrm>
            <a:off x="1203819" y="6912833"/>
            <a:ext cx="1988629" cy="649960"/>
            <a:chOff x="2913346" y="7230860"/>
            <a:chExt cx="1988629" cy="649960"/>
          </a:xfrm>
        </p:grpSpPr>
        <p:pic>
          <p:nvPicPr>
            <p:cNvPr id="21" name="Object 18">
              <a:extLst>
                <a:ext uri="{FF2B5EF4-FFF2-40B4-BE49-F238E27FC236}">
                  <a16:creationId xmlns:a16="http://schemas.microsoft.com/office/drawing/2014/main" id="{7EBF879C-A80E-6F10-E27A-FE133FA69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3346" y="7230860"/>
              <a:ext cx="1988629" cy="649960"/>
            </a:xfrm>
            <a:prstGeom prst="rect">
              <a:avLst/>
            </a:prstGeom>
          </p:spPr>
        </p:pic>
      </p:grpSp>
      <p:grpSp>
        <p:nvGrpSpPr>
          <p:cNvPr id="22" name="그룹 1006">
            <a:extLst>
              <a:ext uri="{FF2B5EF4-FFF2-40B4-BE49-F238E27FC236}">
                <a16:creationId xmlns:a16="http://schemas.microsoft.com/office/drawing/2014/main" id="{EFF1E51D-C85F-84DA-720F-FEBF182BBDA7}"/>
              </a:ext>
            </a:extLst>
          </p:cNvPr>
          <p:cNvGrpSpPr/>
          <p:nvPr/>
        </p:nvGrpSpPr>
        <p:grpSpPr>
          <a:xfrm>
            <a:off x="3192447" y="6912833"/>
            <a:ext cx="5382127" cy="649960"/>
            <a:chOff x="4901974" y="7230860"/>
            <a:chExt cx="5382127" cy="649960"/>
          </a:xfrm>
        </p:grpSpPr>
        <p:pic>
          <p:nvPicPr>
            <p:cNvPr id="23" name="Object 21">
              <a:extLst>
                <a:ext uri="{FF2B5EF4-FFF2-40B4-BE49-F238E27FC236}">
                  <a16:creationId xmlns:a16="http://schemas.microsoft.com/office/drawing/2014/main" id="{5D812A0B-CF51-BD35-73A4-DC994B8E8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01974" y="7230860"/>
              <a:ext cx="5382127" cy="649960"/>
            </a:xfrm>
            <a:prstGeom prst="rect">
              <a:avLst/>
            </a:prstGeom>
          </p:spPr>
        </p:pic>
      </p:grpSp>
      <p:pic>
        <p:nvPicPr>
          <p:cNvPr id="24" name="Object 23">
            <a:extLst>
              <a:ext uri="{FF2B5EF4-FFF2-40B4-BE49-F238E27FC236}">
                <a16:creationId xmlns:a16="http://schemas.microsoft.com/office/drawing/2014/main" id="{3933049F-18AB-BCED-7AFA-52B580E24DEA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2356" y="7023341"/>
            <a:ext cx="2311009" cy="476771"/>
          </a:xfrm>
          <a:prstGeom prst="rect">
            <a:avLst/>
          </a:prstGeom>
        </p:spPr>
      </p:pic>
      <p:pic>
        <p:nvPicPr>
          <p:cNvPr id="25" name="Object 24">
            <a:extLst>
              <a:ext uri="{FF2B5EF4-FFF2-40B4-BE49-F238E27FC236}">
                <a16:creationId xmlns:a16="http://schemas.microsoft.com/office/drawing/2014/main" id="{5B9F354F-8AEE-C197-A83D-F99B2A320C03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49415" y="6995092"/>
            <a:ext cx="2735656" cy="474485"/>
          </a:xfrm>
          <a:prstGeom prst="rect">
            <a:avLst/>
          </a:prstGeom>
        </p:spPr>
      </p:pic>
      <p:grpSp>
        <p:nvGrpSpPr>
          <p:cNvPr id="26" name="그룹 1007">
            <a:extLst>
              <a:ext uri="{FF2B5EF4-FFF2-40B4-BE49-F238E27FC236}">
                <a16:creationId xmlns:a16="http://schemas.microsoft.com/office/drawing/2014/main" id="{4BE18EC9-9CFF-F31B-0549-F1A9B6698A76}"/>
              </a:ext>
            </a:extLst>
          </p:cNvPr>
          <p:cNvGrpSpPr/>
          <p:nvPr/>
        </p:nvGrpSpPr>
        <p:grpSpPr>
          <a:xfrm>
            <a:off x="8574574" y="6912833"/>
            <a:ext cx="1703001" cy="649960"/>
            <a:chOff x="10284101" y="7230860"/>
            <a:chExt cx="1703001" cy="649960"/>
          </a:xfrm>
        </p:grpSpPr>
        <p:pic>
          <p:nvPicPr>
            <p:cNvPr id="27" name="Object 26">
              <a:extLst>
                <a:ext uri="{FF2B5EF4-FFF2-40B4-BE49-F238E27FC236}">
                  <a16:creationId xmlns:a16="http://schemas.microsoft.com/office/drawing/2014/main" id="{357029BE-C5E0-57F7-8771-9FC63253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84101" y="7230860"/>
              <a:ext cx="1703001" cy="649960"/>
            </a:xfrm>
            <a:prstGeom prst="rect">
              <a:avLst/>
            </a:prstGeom>
          </p:spPr>
        </p:pic>
      </p:grpSp>
      <p:pic>
        <p:nvPicPr>
          <p:cNvPr id="28" name="Object 28">
            <a:extLst>
              <a:ext uri="{FF2B5EF4-FFF2-40B4-BE49-F238E27FC236}">
                <a16:creationId xmlns:a16="http://schemas.microsoft.com/office/drawing/2014/main" id="{421416A1-F33B-9677-79CD-51BBC5EFAAD6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63285" y="7023453"/>
            <a:ext cx="1021371" cy="474485"/>
          </a:xfrm>
          <a:prstGeom prst="rect">
            <a:avLst/>
          </a:prstGeom>
        </p:spPr>
      </p:pic>
      <p:grpSp>
        <p:nvGrpSpPr>
          <p:cNvPr id="29" name="그룹 1008">
            <a:extLst>
              <a:ext uri="{FF2B5EF4-FFF2-40B4-BE49-F238E27FC236}">
                <a16:creationId xmlns:a16="http://schemas.microsoft.com/office/drawing/2014/main" id="{FED8FC69-8DF3-528D-9BC1-D99BAB48EB1B}"/>
              </a:ext>
            </a:extLst>
          </p:cNvPr>
          <p:cNvGrpSpPr/>
          <p:nvPr/>
        </p:nvGrpSpPr>
        <p:grpSpPr>
          <a:xfrm>
            <a:off x="1203819" y="7764382"/>
            <a:ext cx="1988629" cy="649960"/>
            <a:chOff x="2913346" y="8082409"/>
            <a:chExt cx="1988629" cy="649960"/>
          </a:xfrm>
        </p:grpSpPr>
        <p:pic>
          <p:nvPicPr>
            <p:cNvPr id="30" name="Object 30">
              <a:extLst>
                <a:ext uri="{FF2B5EF4-FFF2-40B4-BE49-F238E27FC236}">
                  <a16:creationId xmlns:a16="http://schemas.microsoft.com/office/drawing/2014/main" id="{CB185CB5-8A06-6780-E289-5AFB1D474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3346" y="8082409"/>
              <a:ext cx="1988629" cy="649960"/>
            </a:xfrm>
            <a:prstGeom prst="rect">
              <a:avLst/>
            </a:prstGeom>
          </p:spPr>
        </p:pic>
      </p:grpSp>
      <p:grpSp>
        <p:nvGrpSpPr>
          <p:cNvPr id="31" name="그룹 1009">
            <a:extLst>
              <a:ext uri="{FF2B5EF4-FFF2-40B4-BE49-F238E27FC236}">
                <a16:creationId xmlns:a16="http://schemas.microsoft.com/office/drawing/2014/main" id="{3D00E342-06B0-6FB5-8B3D-31EEC658B24E}"/>
              </a:ext>
            </a:extLst>
          </p:cNvPr>
          <p:cNvGrpSpPr/>
          <p:nvPr/>
        </p:nvGrpSpPr>
        <p:grpSpPr>
          <a:xfrm>
            <a:off x="3079591" y="7764382"/>
            <a:ext cx="5494983" cy="649960"/>
            <a:chOff x="4789118" y="8082409"/>
            <a:chExt cx="5494983" cy="649960"/>
          </a:xfrm>
        </p:grpSpPr>
        <p:pic>
          <p:nvPicPr>
            <p:cNvPr id="32" name="Object 33">
              <a:extLst>
                <a:ext uri="{FF2B5EF4-FFF2-40B4-BE49-F238E27FC236}">
                  <a16:creationId xmlns:a16="http://schemas.microsoft.com/office/drawing/2014/main" id="{3F6FD5CB-23AC-17B2-1FE9-8B619C4F1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89118" y="8082409"/>
              <a:ext cx="5494983" cy="649960"/>
            </a:xfrm>
            <a:prstGeom prst="rect">
              <a:avLst/>
            </a:prstGeom>
          </p:spPr>
        </p:pic>
      </p:grpSp>
      <p:pic>
        <p:nvPicPr>
          <p:cNvPr id="34" name="Object 35">
            <a:extLst>
              <a:ext uri="{FF2B5EF4-FFF2-40B4-BE49-F238E27FC236}">
                <a16:creationId xmlns:a16="http://schemas.microsoft.com/office/drawing/2014/main" id="{6D57983D-99B7-26F3-60FD-717F1E3F82FE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4796" y="7874883"/>
            <a:ext cx="1910618" cy="474485"/>
          </a:xfrm>
          <a:prstGeom prst="rect">
            <a:avLst/>
          </a:prstGeom>
        </p:spPr>
      </p:pic>
      <p:pic>
        <p:nvPicPr>
          <p:cNvPr id="35" name="Object 36">
            <a:extLst>
              <a:ext uri="{FF2B5EF4-FFF2-40B4-BE49-F238E27FC236}">
                <a16:creationId xmlns:a16="http://schemas.microsoft.com/office/drawing/2014/main" id="{A094A889-B1B6-70CB-9BA0-229B5D6AEE19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49411" y="7846645"/>
            <a:ext cx="3319332" cy="474485"/>
          </a:xfrm>
          <a:prstGeom prst="rect">
            <a:avLst/>
          </a:prstGeom>
        </p:spPr>
      </p:pic>
      <p:grpSp>
        <p:nvGrpSpPr>
          <p:cNvPr id="36" name="그룹 1010">
            <a:extLst>
              <a:ext uri="{FF2B5EF4-FFF2-40B4-BE49-F238E27FC236}">
                <a16:creationId xmlns:a16="http://schemas.microsoft.com/office/drawing/2014/main" id="{C04311B0-C102-036E-02B6-AAE442ED7C11}"/>
              </a:ext>
            </a:extLst>
          </p:cNvPr>
          <p:cNvGrpSpPr/>
          <p:nvPr/>
        </p:nvGrpSpPr>
        <p:grpSpPr>
          <a:xfrm>
            <a:off x="8574574" y="7764382"/>
            <a:ext cx="1703001" cy="649960"/>
            <a:chOff x="10284101" y="8082409"/>
            <a:chExt cx="1703001" cy="649960"/>
          </a:xfrm>
        </p:grpSpPr>
        <p:pic>
          <p:nvPicPr>
            <p:cNvPr id="37" name="Object 38">
              <a:extLst>
                <a:ext uri="{FF2B5EF4-FFF2-40B4-BE49-F238E27FC236}">
                  <a16:creationId xmlns:a16="http://schemas.microsoft.com/office/drawing/2014/main" id="{66F61702-31A9-0F50-800A-61063581F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84101" y="8082409"/>
              <a:ext cx="1703001" cy="649960"/>
            </a:xfrm>
            <a:prstGeom prst="rect">
              <a:avLst/>
            </a:prstGeom>
          </p:spPr>
        </p:pic>
      </p:grpSp>
      <p:pic>
        <p:nvPicPr>
          <p:cNvPr id="39" name="Object 40">
            <a:extLst>
              <a:ext uri="{FF2B5EF4-FFF2-40B4-BE49-F238E27FC236}">
                <a16:creationId xmlns:a16="http://schemas.microsoft.com/office/drawing/2014/main" id="{C5CBE443-4B06-175C-6DF0-337DCC72AD76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09557" y="7901933"/>
            <a:ext cx="1306675" cy="474485"/>
          </a:xfrm>
          <a:prstGeom prst="rect">
            <a:avLst/>
          </a:prstGeom>
        </p:spPr>
      </p:pic>
      <p:pic>
        <p:nvPicPr>
          <p:cNvPr id="40" name="Object 41">
            <a:extLst>
              <a:ext uri="{FF2B5EF4-FFF2-40B4-BE49-F238E27FC236}">
                <a16:creationId xmlns:a16="http://schemas.microsoft.com/office/drawing/2014/main" id="{306A86BA-46A7-4070-77A1-1812A5F8E04E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8126" y="5090902"/>
            <a:ext cx="8594974" cy="462650"/>
          </a:xfrm>
          <a:prstGeom prst="rect">
            <a:avLst/>
          </a:prstGeom>
        </p:spPr>
      </p:pic>
      <p:pic>
        <p:nvPicPr>
          <p:cNvPr id="42" name="Object 42">
            <a:extLst>
              <a:ext uri="{FF2B5EF4-FFF2-40B4-BE49-F238E27FC236}">
                <a16:creationId xmlns:a16="http://schemas.microsoft.com/office/drawing/2014/main" id="{15DD00B7-1562-9AC1-2E3B-1744A18CECC6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78126" y="4526385"/>
            <a:ext cx="9018824" cy="51754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47F035D-ED93-F400-48B6-92D3BBCF850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278931" y="4000500"/>
            <a:ext cx="4725715" cy="495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2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914826-A864-2C6C-6F76-60AAEBC3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EF621-C4F6-8A55-E021-05CE82F0AC34}"/>
              </a:ext>
            </a:extLst>
          </p:cNvPr>
          <p:cNvSpPr txBox="1"/>
          <p:nvPr/>
        </p:nvSpPr>
        <p:spPr>
          <a:xfrm>
            <a:off x="831864" y="1004999"/>
            <a:ext cx="450213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01 </a:t>
            </a:r>
            <a:r>
              <a:rPr lang="ko-KR" altLang="en-US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미시경제 지표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B4E35-7967-0AEC-9999-26075C7E9ACF}"/>
              </a:ext>
            </a:extLst>
          </p:cNvPr>
          <p:cNvSpPr txBox="1"/>
          <p:nvPr/>
        </p:nvSpPr>
        <p:spPr>
          <a:xfrm>
            <a:off x="831864" y="2943212"/>
            <a:ext cx="4121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Noto Sans KR Bold" panose="020B0800000000000000" pitchFamily="50" charset="-127"/>
                <a:ea typeface="Noto Sans KR Bold" panose="020B0800000000000000" pitchFamily="50" charset="-127"/>
              </a:rPr>
              <a:t>Step1. KNN Imputer</a:t>
            </a:r>
            <a:endParaRPr lang="ko-KR" altLang="en-US" sz="3000" b="1" dirty="0">
              <a:latin typeface="Noto Sans KR Bold" panose="020B0800000000000000" pitchFamily="50" charset="-127"/>
              <a:ea typeface="Noto Sans KR Bold" panose="020B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453A6-68B7-A688-1235-1203665C3C42}"/>
              </a:ext>
            </a:extLst>
          </p:cNvPr>
          <p:cNvSpPr txBox="1"/>
          <p:nvPr/>
        </p:nvSpPr>
        <p:spPr>
          <a:xfrm>
            <a:off x="831864" y="3801394"/>
            <a:ext cx="6809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accent1">
                    <a:lumMod val="75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사업자번호별 재무제표 가중치 평균값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5CA25D-8356-01FA-6F0B-D0589F498670}"/>
              </a:ext>
            </a:extLst>
          </p:cNvPr>
          <p:cNvSpPr txBox="1"/>
          <p:nvPr/>
        </p:nvSpPr>
        <p:spPr>
          <a:xfrm>
            <a:off x="9705717" y="1724681"/>
            <a:ext cx="55485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Noto Sans KR Bold" panose="020B0800000000000000" pitchFamily="50" charset="-127"/>
                <a:ea typeface="Noto Sans KR Bold" panose="020B0800000000000000" pitchFamily="50" charset="-127"/>
              </a:rPr>
              <a:t>Step2.</a:t>
            </a:r>
            <a:r>
              <a:rPr lang="ko-KR" altLang="en-US" sz="3000" b="1" dirty="0">
                <a:latin typeface="Noto Sans KR Bold" panose="020B0800000000000000" pitchFamily="50" charset="-127"/>
                <a:ea typeface="Noto Sans KR Bold" panose="020B0800000000000000" pitchFamily="50" charset="-127"/>
              </a:rPr>
              <a:t> </a:t>
            </a:r>
            <a:r>
              <a:rPr lang="en-US" altLang="ko-KR" sz="3000" b="1" dirty="0">
                <a:latin typeface="Noto Sans KR Bold" panose="020B0800000000000000" pitchFamily="50" charset="-127"/>
                <a:ea typeface="Noto Sans KR Bold" panose="020B0800000000000000" pitchFamily="50" charset="-127"/>
              </a:rPr>
              <a:t>K-Means </a:t>
            </a:r>
            <a:r>
              <a:rPr lang="ko-KR" altLang="en-US" sz="3000" b="1" dirty="0" err="1">
                <a:latin typeface="Noto Sans KR Bold" panose="020B0800000000000000" pitchFamily="50" charset="-127"/>
                <a:ea typeface="Noto Sans KR Bold" panose="020B0800000000000000" pitchFamily="50" charset="-127"/>
              </a:rPr>
              <a:t>군집별</a:t>
            </a:r>
            <a:r>
              <a:rPr lang="ko-KR" altLang="en-US" sz="3000" b="1" dirty="0">
                <a:latin typeface="Noto Sans KR Bold" panose="020B0800000000000000" pitchFamily="50" charset="-127"/>
                <a:ea typeface="Noto Sans KR Bold" panose="020B0800000000000000" pitchFamily="50" charset="-127"/>
              </a:rPr>
              <a:t> 평균값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AF636-9A0C-8892-D2BE-2247E5E9B270}"/>
              </a:ext>
            </a:extLst>
          </p:cNvPr>
          <p:cNvSpPr txBox="1"/>
          <p:nvPr/>
        </p:nvSpPr>
        <p:spPr>
          <a:xfrm>
            <a:off x="9705717" y="2640578"/>
            <a:ext cx="6809320" cy="2285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chemeClr val="accent1">
                    <a:lumMod val="75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2-1. </a:t>
            </a:r>
            <a:r>
              <a:rPr lang="ko-KR" altLang="en-US" sz="2200" dirty="0">
                <a:solidFill>
                  <a:schemeClr val="accent1">
                    <a:lumMod val="75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표준화</a:t>
            </a:r>
            <a:endParaRPr lang="en-US" altLang="ko-KR" sz="2200" dirty="0">
              <a:solidFill>
                <a:schemeClr val="accent1">
                  <a:lumMod val="75000"/>
                </a:schemeClr>
              </a:solidFill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변수간 유사도 비교를 위해 표준화 진행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solidFill>
                <a:schemeClr val="accent1">
                  <a:lumMod val="75000"/>
                </a:schemeClr>
              </a:solidFill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chemeClr val="accent1">
                    <a:lumMod val="75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2-2. K-Means </a:t>
            </a:r>
            <a:r>
              <a:rPr lang="ko-KR" altLang="en-US" sz="2200" dirty="0" err="1">
                <a:solidFill>
                  <a:schemeClr val="accent1">
                    <a:lumMod val="75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군집별</a:t>
            </a:r>
            <a:r>
              <a:rPr lang="ko-KR" altLang="en-US" sz="2200" dirty="0">
                <a:solidFill>
                  <a:schemeClr val="accent1">
                    <a:lumMod val="75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평균값</a:t>
            </a:r>
            <a:endParaRPr lang="en-US" altLang="ko-KR" sz="2200" dirty="0">
              <a:solidFill>
                <a:schemeClr val="accent1">
                  <a:lumMod val="75000"/>
                </a:schemeClr>
              </a:solidFill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기업 규모를 나타내는 변수를 선정해 클러스터링</a:t>
            </a:r>
            <a:endParaRPr lang="en-US" altLang="ko-KR" dirty="0">
              <a:solidFill>
                <a:schemeClr val="accent1">
                  <a:lumMod val="75000"/>
                </a:schemeClr>
              </a:solidFill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[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유동자산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비유동자산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매출채권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]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6079F3-2F38-F32B-F7FB-4FD1A08D8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761" y="5124080"/>
            <a:ext cx="7643303" cy="38596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37555BA-5DC8-6A81-0D9B-C0F6407A9C29}"/>
              </a:ext>
            </a:extLst>
          </p:cNvPr>
          <p:cNvSpPr txBox="1"/>
          <p:nvPr/>
        </p:nvSpPr>
        <p:spPr>
          <a:xfrm>
            <a:off x="831865" y="1895422"/>
            <a:ext cx="617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01-2) </a:t>
            </a:r>
            <a:r>
              <a:rPr lang="ko-KR" altLang="en-US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재무 데이터 </a:t>
            </a:r>
            <a:r>
              <a:rPr lang="en-US" altLang="ko-KR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– </a:t>
            </a:r>
            <a:r>
              <a:rPr lang="ko-KR" altLang="en-US" dirty="0" err="1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결측치</a:t>
            </a:r>
            <a:r>
              <a:rPr lang="ko-KR" altLang="en-US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처리 </a:t>
            </a:r>
            <a:endParaRPr lang="ko-KR" altLang="en-US" sz="2400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DBC159A9-2CA9-820E-3B33-BC0AC74C50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11" name="직선 연결선[R] 16">
            <a:extLst>
              <a:ext uri="{FF2B5EF4-FFF2-40B4-BE49-F238E27FC236}">
                <a16:creationId xmlns:a16="http://schemas.microsoft.com/office/drawing/2014/main" id="{C17F7731-3C19-68DD-1F4E-940318886625}"/>
              </a:ext>
            </a:extLst>
          </p:cNvPr>
          <p:cNvCxnSpPr/>
          <p:nvPr/>
        </p:nvCxnSpPr>
        <p:spPr>
          <a:xfrm>
            <a:off x="876300" y="5124450"/>
            <a:ext cx="0" cy="357121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7">
            <a:extLst>
              <a:ext uri="{FF2B5EF4-FFF2-40B4-BE49-F238E27FC236}">
                <a16:creationId xmlns:a16="http://schemas.microsoft.com/office/drawing/2014/main" id="{8832215E-CF20-377B-AAEF-D10D3E5D218E}"/>
              </a:ext>
            </a:extLst>
          </p:cNvPr>
          <p:cNvCxnSpPr>
            <a:cxnSpLocks/>
          </p:cNvCxnSpPr>
          <p:nvPr/>
        </p:nvCxnSpPr>
        <p:spPr>
          <a:xfrm>
            <a:off x="876300" y="8695669"/>
            <a:ext cx="262573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20">
            <a:extLst>
              <a:ext uri="{FF2B5EF4-FFF2-40B4-BE49-F238E27FC236}">
                <a16:creationId xmlns:a16="http://schemas.microsoft.com/office/drawing/2014/main" id="{01680868-D60A-4896-72FA-7179E4A08D18}"/>
              </a:ext>
            </a:extLst>
          </p:cNvPr>
          <p:cNvCxnSpPr/>
          <p:nvPr/>
        </p:nvCxnSpPr>
        <p:spPr>
          <a:xfrm>
            <a:off x="3830826" y="5138389"/>
            <a:ext cx="0" cy="357121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21">
            <a:extLst>
              <a:ext uri="{FF2B5EF4-FFF2-40B4-BE49-F238E27FC236}">
                <a16:creationId xmlns:a16="http://schemas.microsoft.com/office/drawing/2014/main" id="{44C77726-3345-ADA3-0E69-776CDC97321D}"/>
              </a:ext>
            </a:extLst>
          </p:cNvPr>
          <p:cNvCxnSpPr>
            <a:cxnSpLocks/>
          </p:cNvCxnSpPr>
          <p:nvPr/>
        </p:nvCxnSpPr>
        <p:spPr>
          <a:xfrm>
            <a:off x="3830826" y="8709608"/>
            <a:ext cx="262573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22">
            <a:extLst>
              <a:ext uri="{FF2B5EF4-FFF2-40B4-BE49-F238E27FC236}">
                <a16:creationId xmlns:a16="http://schemas.microsoft.com/office/drawing/2014/main" id="{72250638-7DD6-C3B4-C67F-9BDCAEA33D20}"/>
              </a:ext>
            </a:extLst>
          </p:cNvPr>
          <p:cNvCxnSpPr/>
          <p:nvPr/>
        </p:nvCxnSpPr>
        <p:spPr>
          <a:xfrm>
            <a:off x="6784969" y="5138389"/>
            <a:ext cx="0" cy="357121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23">
            <a:extLst>
              <a:ext uri="{FF2B5EF4-FFF2-40B4-BE49-F238E27FC236}">
                <a16:creationId xmlns:a16="http://schemas.microsoft.com/office/drawing/2014/main" id="{9488ED45-C2C5-3C3F-1CCC-8A63BB2D39B0}"/>
              </a:ext>
            </a:extLst>
          </p:cNvPr>
          <p:cNvCxnSpPr>
            <a:cxnSpLocks/>
          </p:cNvCxnSpPr>
          <p:nvPr/>
        </p:nvCxnSpPr>
        <p:spPr>
          <a:xfrm>
            <a:off x="6784969" y="8709608"/>
            <a:ext cx="2625731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A55898A1-9C70-20DA-1DA1-E801CC9295C7}"/>
              </a:ext>
            </a:extLst>
          </p:cNvPr>
          <p:cNvSpPr/>
          <p:nvPr/>
        </p:nvSpPr>
        <p:spPr>
          <a:xfrm>
            <a:off x="1825654" y="6656941"/>
            <a:ext cx="363511" cy="405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/>
              <a:t>?</a:t>
            </a:r>
            <a:endParaRPr kumimoji="1" lang="ko-Kore-KR" altLang="en-US" sz="20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DC5CEF5-B7A0-2C96-5221-669E11C90FB4}"/>
              </a:ext>
            </a:extLst>
          </p:cNvPr>
          <p:cNvSpPr/>
          <p:nvPr/>
        </p:nvSpPr>
        <p:spPr>
          <a:xfrm>
            <a:off x="1480295" y="6303201"/>
            <a:ext cx="257649" cy="289157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1D6F582-EBF8-EF4F-BDA5-C89930EA3113}"/>
              </a:ext>
            </a:extLst>
          </p:cNvPr>
          <p:cNvSpPr/>
          <p:nvPr/>
        </p:nvSpPr>
        <p:spPr>
          <a:xfrm>
            <a:off x="1849646" y="5681303"/>
            <a:ext cx="257649" cy="289157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DDDA413-72DF-61EA-6176-6F68D1DF9263}"/>
              </a:ext>
            </a:extLst>
          </p:cNvPr>
          <p:cNvSpPr/>
          <p:nvPr/>
        </p:nvSpPr>
        <p:spPr>
          <a:xfrm>
            <a:off x="1477343" y="5229022"/>
            <a:ext cx="257649" cy="289157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0E09815-1A6F-1919-C132-136F29AC743B}"/>
              </a:ext>
            </a:extLst>
          </p:cNvPr>
          <p:cNvSpPr/>
          <p:nvPr/>
        </p:nvSpPr>
        <p:spPr>
          <a:xfrm>
            <a:off x="1031899" y="6661151"/>
            <a:ext cx="257649" cy="289157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4403059-83FD-326B-5317-6980180A8D3A}"/>
              </a:ext>
            </a:extLst>
          </p:cNvPr>
          <p:cNvSpPr/>
          <p:nvPr/>
        </p:nvSpPr>
        <p:spPr>
          <a:xfrm>
            <a:off x="1010567" y="5719002"/>
            <a:ext cx="257649" cy="289157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EC57487-E765-770B-DD1E-2B8665702A00}"/>
              </a:ext>
            </a:extLst>
          </p:cNvPr>
          <p:cNvSpPr/>
          <p:nvPr/>
        </p:nvSpPr>
        <p:spPr>
          <a:xfrm>
            <a:off x="2078385" y="5025415"/>
            <a:ext cx="257649" cy="289157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A810D3D-E2A1-9C84-833F-683D2F06602F}"/>
              </a:ext>
            </a:extLst>
          </p:cNvPr>
          <p:cNvSpPr/>
          <p:nvPr/>
        </p:nvSpPr>
        <p:spPr>
          <a:xfrm>
            <a:off x="1944511" y="7510457"/>
            <a:ext cx="257649" cy="289157"/>
          </a:xfrm>
          <a:prstGeom prst="ellipse">
            <a:avLst/>
          </a:prstGeom>
          <a:noFill/>
          <a:ln w="63500">
            <a:solidFill>
              <a:srgbClr val="30C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16973F5-927A-A905-96BF-6C8B2C6EE004}"/>
              </a:ext>
            </a:extLst>
          </p:cNvPr>
          <p:cNvSpPr/>
          <p:nvPr/>
        </p:nvSpPr>
        <p:spPr>
          <a:xfrm>
            <a:off x="2696956" y="7820986"/>
            <a:ext cx="257649" cy="289157"/>
          </a:xfrm>
          <a:prstGeom prst="ellipse">
            <a:avLst/>
          </a:prstGeom>
          <a:noFill/>
          <a:ln w="63500">
            <a:solidFill>
              <a:srgbClr val="30C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0688B5-0AC5-DD1C-D204-C7B5E7BE0176}"/>
              </a:ext>
            </a:extLst>
          </p:cNvPr>
          <p:cNvSpPr/>
          <p:nvPr/>
        </p:nvSpPr>
        <p:spPr>
          <a:xfrm>
            <a:off x="2517577" y="6548287"/>
            <a:ext cx="257649" cy="289157"/>
          </a:xfrm>
          <a:prstGeom prst="ellipse">
            <a:avLst/>
          </a:prstGeom>
          <a:noFill/>
          <a:ln w="63500">
            <a:solidFill>
              <a:srgbClr val="30C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43088F8-3434-1E95-AB7D-742A078C13B3}"/>
              </a:ext>
            </a:extLst>
          </p:cNvPr>
          <p:cNvSpPr/>
          <p:nvPr/>
        </p:nvSpPr>
        <p:spPr>
          <a:xfrm>
            <a:off x="2877302" y="6950308"/>
            <a:ext cx="257649" cy="289157"/>
          </a:xfrm>
          <a:prstGeom prst="ellipse">
            <a:avLst/>
          </a:prstGeom>
          <a:noFill/>
          <a:ln w="63500">
            <a:solidFill>
              <a:srgbClr val="30C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FDFCA94-7507-1CE6-9F22-944C9D594109}"/>
              </a:ext>
            </a:extLst>
          </p:cNvPr>
          <p:cNvSpPr/>
          <p:nvPr/>
        </p:nvSpPr>
        <p:spPr>
          <a:xfrm>
            <a:off x="2367743" y="7062757"/>
            <a:ext cx="257649" cy="289157"/>
          </a:xfrm>
          <a:prstGeom prst="ellipse">
            <a:avLst/>
          </a:prstGeom>
          <a:noFill/>
          <a:ln w="63500">
            <a:solidFill>
              <a:srgbClr val="30C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88D2C5A-9920-1C5F-689F-EE5060B12DEC}"/>
              </a:ext>
            </a:extLst>
          </p:cNvPr>
          <p:cNvSpPr/>
          <p:nvPr/>
        </p:nvSpPr>
        <p:spPr>
          <a:xfrm>
            <a:off x="3006242" y="6309630"/>
            <a:ext cx="257649" cy="289157"/>
          </a:xfrm>
          <a:prstGeom prst="ellipse">
            <a:avLst/>
          </a:prstGeom>
          <a:noFill/>
          <a:ln w="63500">
            <a:solidFill>
              <a:srgbClr val="30C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262663A-1FDF-04E7-5334-8D4A5AACD8AC}"/>
              </a:ext>
            </a:extLst>
          </p:cNvPr>
          <p:cNvSpPr/>
          <p:nvPr/>
        </p:nvSpPr>
        <p:spPr>
          <a:xfrm>
            <a:off x="4770224" y="6656941"/>
            <a:ext cx="363511" cy="40581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/>
              <a:t>?</a:t>
            </a:r>
            <a:endParaRPr kumimoji="1" lang="ko-Kore-KR" altLang="en-US" sz="20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71AD78F-4E13-F97E-3C44-50EE87870BD5}"/>
              </a:ext>
            </a:extLst>
          </p:cNvPr>
          <p:cNvSpPr/>
          <p:nvPr/>
        </p:nvSpPr>
        <p:spPr>
          <a:xfrm>
            <a:off x="4424865" y="6303201"/>
            <a:ext cx="257649" cy="289157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A1DC9CA-F81D-982A-AC29-75E1D014E698}"/>
              </a:ext>
            </a:extLst>
          </p:cNvPr>
          <p:cNvSpPr/>
          <p:nvPr/>
        </p:nvSpPr>
        <p:spPr>
          <a:xfrm>
            <a:off x="4794216" y="5681303"/>
            <a:ext cx="257649" cy="289157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84BA884-99CF-1300-B0DB-0529BE3AC6A3}"/>
              </a:ext>
            </a:extLst>
          </p:cNvPr>
          <p:cNvSpPr/>
          <p:nvPr/>
        </p:nvSpPr>
        <p:spPr>
          <a:xfrm>
            <a:off x="4421913" y="5229022"/>
            <a:ext cx="257649" cy="289157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29ECE23-C361-AEEB-FEEC-7206B7BFC9E5}"/>
              </a:ext>
            </a:extLst>
          </p:cNvPr>
          <p:cNvSpPr/>
          <p:nvPr/>
        </p:nvSpPr>
        <p:spPr>
          <a:xfrm>
            <a:off x="3976469" y="6661151"/>
            <a:ext cx="257649" cy="289157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B5ECD26-9496-033D-6A01-6A7D89A01802}"/>
              </a:ext>
            </a:extLst>
          </p:cNvPr>
          <p:cNvSpPr/>
          <p:nvPr/>
        </p:nvSpPr>
        <p:spPr>
          <a:xfrm>
            <a:off x="3955137" y="5719002"/>
            <a:ext cx="257649" cy="289157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8D350A1-D437-3704-1716-0C83B7A2C6F0}"/>
              </a:ext>
            </a:extLst>
          </p:cNvPr>
          <p:cNvSpPr/>
          <p:nvPr/>
        </p:nvSpPr>
        <p:spPr>
          <a:xfrm>
            <a:off x="5022955" y="5025415"/>
            <a:ext cx="257649" cy="289157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6A9EACD-3E90-F332-98BE-0174C7A3A0E3}"/>
              </a:ext>
            </a:extLst>
          </p:cNvPr>
          <p:cNvSpPr/>
          <p:nvPr/>
        </p:nvSpPr>
        <p:spPr>
          <a:xfrm>
            <a:off x="4889081" y="7510457"/>
            <a:ext cx="257649" cy="289157"/>
          </a:xfrm>
          <a:prstGeom prst="ellipse">
            <a:avLst/>
          </a:prstGeom>
          <a:noFill/>
          <a:ln w="63500">
            <a:solidFill>
              <a:srgbClr val="30C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C9D939E-79CF-CE02-F2A9-E3F8D967E0C5}"/>
              </a:ext>
            </a:extLst>
          </p:cNvPr>
          <p:cNvSpPr/>
          <p:nvPr/>
        </p:nvSpPr>
        <p:spPr>
          <a:xfrm>
            <a:off x="5641526" y="7820986"/>
            <a:ext cx="257649" cy="289157"/>
          </a:xfrm>
          <a:prstGeom prst="ellipse">
            <a:avLst/>
          </a:prstGeom>
          <a:noFill/>
          <a:ln w="63500">
            <a:solidFill>
              <a:srgbClr val="30C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2E54C96-35E9-F141-1465-DE2A659431F6}"/>
              </a:ext>
            </a:extLst>
          </p:cNvPr>
          <p:cNvSpPr/>
          <p:nvPr/>
        </p:nvSpPr>
        <p:spPr>
          <a:xfrm>
            <a:off x="5462147" y="6548287"/>
            <a:ext cx="257649" cy="289157"/>
          </a:xfrm>
          <a:prstGeom prst="ellipse">
            <a:avLst/>
          </a:prstGeom>
          <a:noFill/>
          <a:ln w="63500">
            <a:solidFill>
              <a:srgbClr val="30C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6F53D75-1D61-F8F7-CB0E-E5095C31C493}"/>
              </a:ext>
            </a:extLst>
          </p:cNvPr>
          <p:cNvSpPr/>
          <p:nvPr/>
        </p:nvSpPr>
        <p:spPr>
          <a:xfrm>
            <a:off x="5821872" y="6950308"/>
            <a:ext cx="257649" cy="289157"/>
          </a:xfrm>
          <a:prstGeom prst="ellipse">
            <a:avLst/>
          </a:prstGeom>
          <a:noFill/>
          <a:ln w="63500">
            <a:solidFill>
              <a:srgbClr val="30C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1896D04-CC00-4893-C10D-6F5505446109}"/>
              </a:ext>
            </a:extLst>
          </p:cNvPr>
          <p:cNvSpPr/>
          <p:nvPr/>
        </p:nvSpPr>
        <p:spPr>
          <a:xfrm>
            <a:off x="5312313" y="7062757"/>
            <a:ext cx="257649" cy="289157"/>
          </a:xfrm>
          <a:prstGeom prst="ellipse">
            <a:avLst/>
          </a:prstGeom>
          <a:noFill/>
          <a:ln w="63500">
            <a:solidFill>
              <a:srgbClr val="30C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B9CC688-B1AD-1AC4-6469-3060CE859D04}"/>
              </a:ext>
            </a:extLst>
          </p:cNvPr>
          <p:cNvSpPr/>
          <p:nvPr/>
        </p:nvSpPr>
        <p:spPr>
          <a:xfrm>
            <a:off x="5950812" y="6309630"/>
            <a:ext cx="257649" cy="289157"/>
          </a:xfrm>
          <a:prstGeom prst="ellipse">
            <a:avLst/>
          </a:prstGeom>
          <a:noFill/>
          <a:ln w="63500">
            <a:solidFill>
              <a:srgbClr val="30C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7" name="직선 연결선[R] 1012">
            <a:extLst>
              <a:ext uri="{FF2B5EF4-FFF2-40B4-BE49-F238E27FC236}">
                <a16:creationId xmlns:a16="http://schemas.microsoft.com/office/drawing/2014/main" id="{E06F2662-294E-A517-70A8-695AE1256AF1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4661609" y="6468112"/>
            <a:ext cx="161850" cy="24825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1014">
            <a:extLst>
              <a:ext uri="{FF2B5EF4-FFF2-40B4-BE49-F238E27FC236}">
                <a16:creationId xmlns:a16="http://schemas.microsoft.com/office/drawing/2014/main" id="{36F4AACE-0780-7676-D70A-986E4F52D96C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4951979" y="5853965"/>
            <a:ext cx="1" cy="80297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1017">
            <a:extLst>
              <a:ext uri="{FF2B5EF4-FFF2-40B4-BE49-F238E27FC236}">
                <a16:creationId xmlns:a16="http://schemas.microsoft.com/office/drawing/2014/main" id="{52FD9D50-7DC1-9659-C1B4-F480C5D9481A}"/>
              </a:ext>
            </a:extLst>
          </p:cNvPr>
          <p:cNvCxnSpPr>
            <a:cxnSpLocks/>
            <a:endCxn id="38" idx="5"/>
          </p:cNvCxnSpPr>
          <p:nvPr/>
        </p:nvCxnSpPr>
        <p:spPr>
          <a:xfrm flipH="1">
            <a:off x="4196386" y="6795605"/>
            <a:ext cx="573837" cy="11235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1019">
            <a:extLst>
              <a:ext uri="{FF2B5EF4-FFF2-40B4-BE49-F238E27FC236}">
                <a16:creationId xmlns:a16="http://schemas.microsoft.com/office/drawing/2014/main" id="{5D430158-D35C-0615-30B6-B56417B3A234}"/>
              </a:ext>
            </a:extLst>
          </p:cNvPr>
          <p:cNvCxnSpPr>
            <a:cxnSpLocks/>
            <a:stCxn id="34" idx="4"/>
            <a:endCxn id="41" idx="0"/>
          </p:cNvCxnSpPr>
          <p:nvPr/>
        </p:nvCxnSpPr>
        <p:spPr>
          <a:xfrm>
            <a:off x="4951980" y="7062757"/>
            <a:ext cx="65926" cy="4477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1022">
            <a:extLst>
              <a:ext uri="{FF2B5EF4-FFF2-40B4-BE49-F238E27FC236}">
                <a16:creationId xmlns:a16="http://schemas.microsoft.com/office/drawing/2014/main" id="{3F209ECF-EA51-70A6-BE4C-D7AF1BD97D9A}"/>
              </a:ext>
            </a:extLst>
          </p:cNvPr>
          <p:cNvCxnSpPr>
            <a:cxnSpLocks/>
            <a:stCxn id="34" idx="5"/>
            <a:endCxn id="45" idx="1"/>
          </p:cNvCxnSpPr>
          <p:nvPr/>
        </p:nvCxnSpPr>
        <p:spPr>
          <a:xfrm>
            <a:off x="5080500" y="7003327"/>
            <a:ext cx="269545" cy="10177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1025">
            <a:extLst>
              <a:ext uri="{FF2B5EF4-FFF2-40B4-BE49-F238E27FC236}">
                <a16:creationId xmlns:a16="http://schemas.microsoft.com/office/drawing/2014/main" id="{67AECBA2-9301-12A1-96C8-7E32A01AB0A4}"/>
              </a:ext>
            </a:extLst>
          </p:cNvPr>
          <p:cNvCxnSpPr>
            <a:cxnSpLocks/>
            <a:stCxn id="34" idx="6"/>
            <a:endCxn id="43" idx="2"/>
          </p:cNvCxnSpPr>
          <p:nvPr/>
        </p:nvCxnSpPr>
        <p:spPr>
          <a:xfrm flipV="1">
            <a:off x="5133735" y="6692866"/>
            <a:ext cx="328412" cy="16698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E8571E9C-FC74-8184-A599-AFE889C0F004}"/>
              </a:ext>
            </a:extLst>
          </p:cNvPr>
          <p:cNvSpPr/>
          <p:nvPr/>
        </p:nvSpPr>
        <p:spPr>
          <a:xfrm>
            <a:off x="7747848" y="6656941"/>
            <a:ext cx="363511" cy="405816"/>
          </a:xfrm>
          <a:prstGeom prst="ellipse">
            <a:avLst/>
          </a:prstGeom>
          <a:solidFill>
            <a:srgbClr val="30C4C0"/>
          </a:solidFill>
          <a:ln w="63500">
            <a:solidFill>
              <a:srgbClr val="30C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/>
              <a:t>?</a:t>
            </a:r>
            <a:endParaRPr kumimoji="1" lang="ko-Kore-KR" altLang="en-US" sz="2000" b="1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B2085E5-6C8C-BB97-BD99-9133775A47BC}"/>
              </a:ext>
            </a:extLst>
          </p:cNvPr>
          <p:cNvSpPr/>
          <p:nvPr/>
        </p:nvSpPr>
        <p:spPr>
          <a:xfrm>
            <a:off x="7402489" y="6303201"/>
            <a:ext cx="257649" cy="289157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01CDBD-5A88-FB64-220D-9CFB039FCCD3}"/>
              </a:ext>
            </a:extLst>
          </p:cNvPr>
          <p:cNvSpPr/>
          <p:nvPr/>
        </p:nvSpPr>
        <p:spPr>
          <a:xfrm>
            <a:off x="7771840" y="5681303"/>
            <a:ext cx="257649" cy="289157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7CCB7BA-A8B2-8312-198F-0EBE90C90998}"/>
              </a:ext>
            </a:extLst>
          </p:cNvPr>
          <p:cNvSpPr/>
          <p:nvPr/>
        </p:nvSpPr>
        <p:spPr>
          <a:xfrm>
            <a:off x="7399537" y="5229022"/>
            <a:ext cx="257649" cy="289157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9FE75B8-DA59-10C9-808D-0ECA69FFEDA0}"/>
              </a:ext>
            </a:extLst>
          </p:cNvPr>
          <p:cNvSpPr/>
          <p:nvPr/>
        </p:nvSpPr>
        <p:spPr>
          <a:xfrm>
            <a:off x="6954093" y="6661151"/>
            <a:ext cx="257649" cy="289157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8AB7520-3F87-E340-0A4E-37C2A25A12BB}"/>
              </a:ext>
            </a:extLst>
          </p:cNvPr>
          <p:cNvSpPr/>
          <p:nvPr/>
        </p:nvSpPr>
        <p:spPr>
          <a:xfrm>
            <a:off x="6932761" y="5719002"/>
            <a:ext cx="257649" cy="289157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882C736-6462-68E6-E64E-D4D14C4F6808}"/>
              </a:ext>
            </a:extLst>
          </p:cNvPr>
          <p:cNvSpPr/>
          <p:nvPr/>
        </p:nvSpPr>
        <p:spPr>
          <a:xfrm>
            <a:off x="8000579" y="5025415"/>
            <a:ext cx="257649" cy="289157"/>
          </a:xfrm>
          <a:prstGeom prst="ellipse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06036A5-43D5-A22B-AF42-F7AD06CE70D4}"/>
              </a:ext>
            </a:extLst>
          </p:cNvPr>
          <p:cNvSpPr/>
          <p:nvPr/>
        </p:nvSpPr>
        <p:spPr>
          <a:xfrm>
            <a:off x="7866705" y="7510457"/>
            <a:ext cx="257649" cy="289157"/>
          </a:xfrm>
          <a:prstGeom prst="ellipse">
            <a:avLst/>
          </a:prstGeom>
          <a:noFill/>
          <a:ln w="63500">
            <a:solidFill>
              <a:srgbClr val="30C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4493F34-B94A-1BEB-9E15-E8FCBA11127E}"/>
              </a:ext>
            </a:extLst>
          </p:cNvPr>
          <p:cNvSpPr/>
          <p:nvPr/>
        </p:nvSpPr>
        <p:spPr>
          <a:xfrm>
            <a:off x="8619150" y="7820986"/>
            <a:ext cx="257649" cy="289157"/>
          </a:xfrm>
          <a:prstGeom prst="ellipse">
            <a:avLst/>
          </a:prstGeom>
          <a:noFill/>
          <a:ln w="63500">
            <a:solidFill>
              <a:srgbClr val="30C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125A31B-0A64-7A78-B580-05D226497C63}"/>
              </a:ext>
            </a:extLst>
          </p:cNvPr>
          <p:cNvSpPr/>
          <p:nvPr/>
        </p:nvSpPr>
        <p:spPr>
          <a:xfrm>
            <a:off x="8439771" y="6548287"/>
            <a:ext cx="257649" cy="289157"/>
          </a:xfrm>
          <a:prstGeom prst="ellipse">
            <a:avLst/>
          </a:prstGeom>
          <a:noFill/>
          <a:ln w="63500">
            <a:solidFill>
              <a:srgbClr val="30C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A51850ED-324E-14D3-2A2E-F916C6C1951C}"/>
              </a:ext>
            </a:extLst>
          </p:cNvPr>
          <p:cNvSpPr/>
          <p:nvPr/>
        </p:nvSpPr>
        <p:spPr>
          <a:xfrm>
            <a:off x="8799496" y="6950308"/>
            <a:ext cx="257649" cy="289157"/>
          </a:xfrm>
          <a:prstGeom prst="ellipse">
            <a:avLst/>
          </a:prstGeom>
          <a:noFill/>
          <a:ln w="63500">
            <a:solidFill>
              <a:srgbClr val="30C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0" name="타원 959">
            <a:extLst>
              <a:ext uri="{FF2B5EF4-FFF2-40B4-BE49-F238E27FC236}">
                <a16:creationId xmlns:a16="http://schemas.microsoft.com/office/drawing/2014/main" id="{0466E0F8-38B0-E122-7982-4CF2F69C1395}"/>
              </a:ext>
            </a:extLst>
          </p:cNvPr>
          <p:cNvSpPr/>
          <p:nvPr/>
        </p:nvSpPr>
        <p:spPr>
          <a:xfrm>
            <a:off x="8289937" y="7062757"/>
            <a:ext cx="257649" cy="289157"/>
          </a:xfrm>
          <a:prstGeom prst="ellipse">
            <a:avLst/>
          </a:prstGeom>
          <a:noFill/>
          <a:ln w="63500">
            <a:solidFill>
              <a:srgbClr val="30C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1" name="타원 960">
            <a:extLst>
              <a:ext uri="{FF2B5EF4-FFF2-40B4-BE49-F238E27FC236}">
                <a16:creationId xmlns:a16="http://schemas.microsoft.com/office/drawing/2014/main" id="{59B2B684-8CE1-906F-D700-416719A6B987}"/>
              </a:ext>
            </a:extLst>
          </p:cNvPr>
          <p:cNvSpPr/>
          <p:nvPr/>
        </p:nvSpPr>
        <p:spPr>
          <a:xfrm>
            <a:off x="8928436" y="6309630"/>
            <a:ext cx="257649" cy="289157"/>
          </a:xfrm>
          <a:prstGeom prst="ellipse">
            <a:avLst/>
          </a:prstGeom>
          <a:noFill/>
          <a:ln w="63500">
            <a:solidFill>
              <a:srgbClr val="30C4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62" name="직선 연결선[R] 1041">
            <a:extLst>
              <a:ext uri="{FF2B5EF4-FFF2-40B4-BE49-F238E27FC236}">
                <a16:creationId xmlns:a16="http://schemas.microsoft.com/office/drawing/2014/main" id="{FF23FD83-6022-E8FC-BA1A-6DB2250D7066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7639233" y="6468112"/>
            <a:ext cx="161850" cy="24825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직선 연결선[R] 1042">
            <a:extLst>
              <a:ext uri="{FF2B5EF4-FFF2-40B4-BE49-F238E27FC236}">
                <a16:creationId xmlns:a16="http://schemas.microsoft.com/office/drawing/2014/main" id="{E993EA8D-15A9-22D8-7271-D9676D7ED7BA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7929603" y="5853965"/>
            <a:ext cx="1" cy="80297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직선 연결선[R] 1043">
            <a:extLst>
              <a:ext uri="{FF2B5EF4-FFF2-40B4-BE49-F238E27FC236}">
                <a16:creationId xmlns:a16="http://schemas.microsoft.com/office/drawing/2014/main" id="{E6E5C406-7DD9-7669-DB8D-596AA8F0E808}"/>
              </a:ext>
            </a:extLst>
          </p:cNvPr>
          <p:cNvCxnSpPr>
            <a:cxnSpLocks/>
            <a:endCxn id="57" idx="5"/>
          </p:cNvCxnSpPr>
          <p:nvPr/>
        </p:nvCxnSpPr>
        <p:spPr>
          <a:xfrm flipH="1">
            <a:off x="7174010" y="6795605"/>
            <a:ext cx="573837" cy="11235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직선 연결선[R] 1044">
            <a:extLst>
              <a:ext uri="{FF2B5EF4-FFF2-40B4-BE49-F238E27FC236}">
                <a16:creationId xmlns:a16="http://schemas.microsoft.com/office/drawing/2014/main" id="{F8F8C2FE-2723-11C3-8984-6518BAB5C0C0}"/>
              </a:ext>
            </a:extLst>
          </p:cNvPr>
          <p:cNvCxnSpPr>
            <a:cxnSpLocks/>
            <a:stCxn id="53" idx="4"/>
            <a:endCxn id="60" idx="0"/>
          </p:cNvCxnSpPr>
          <p:nvPr/>
        </p:nvCxnSpPr>
        <p:spPr>
          <a:xfrm>
            <a:off x="7929604" y="7062757"/>
            <a:ext cx="65926" cy="4477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직선 연결선[R] 1045">
            <a:extLst>
              <a:ext uri="{FF2B5EF4-FFF2-40B4-BE49-F238E27FC236}">
                <a16:creationId xmlns:a16="http://schemas.microsoft.com/office/drawing/2014/main" id="{D6A9EC75-D728-618D-E879-3091F776B4F0}"/>
              </a:ext>
            </a:extLst>
          </p:cNvPr>
          <p:cNvCxnSpPr>
            <a:cxnSpLocks/>
            <a:stCxn id="53" idx="5"/>
            <a:endCxn id="960" idx="1"/>
          </p:cNvCxnSpPr>
          <p:nvPr/>
        </p:nvCxnSpPr>
        <p:spPr>
          <a:xfrm>
            <a:off x="8058124" y="7003327"/>
            <a:ext cx="269545" cy="10177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직선 연결선[R] 1046">
            <a:extLst>
              <a:ext uri="{FF2B5EF4-FFF2-40B4-BE49-F238E27FC236}">
                <a16:creationId xmlns:a16="http://schemas.microsoft.com/office/drawing/2014/main" id="{5BDEA272-70A4-CFE8-55BB-67655AA48577}"/>
              </a:ext>
            </a:extLst>
          </p:cNvPr>
          <p:cNvCxnSpPr>
            <a:cxnSpLocks/>
            <a:stCxn id="53" idx="6"/>
            <a:endCxn id="62" idx="2"/>
          </p:cNvCxnSpPr>
          <p:nvPr/>
        </p:nvCxnSpPr>
        <p:spPr>
          <a:xfrm flipV="1">
            <a:off x="8111359" y="6692866"/>
            <a:ext cx="328412" cy="16698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8" name="타원 967">
            <a:extLst>
              <a:ext uri="{FF2B5EF4-FFF2-40B4-BE49-F238E27FC236}">
                <a16:creationId xmlns:a16="http://schemas.microsoft.com/office/drawing/2014/main" id="{D995E2B7-E690-9C9B-AE17-DA06F4DF7CDE}"/>
              </a:ext>
            </a:extLst>
          </p:cNvPr>
          <p:cNvSpPr/>
          <p:nvPr/>
        </p:nvSpPr>
        <p:spPr>
          <a:xfrm>
            <a:off x="7294529" y="6084462"/>
            <a:ext cx="1452150" cy="1425996"/>
          </a:xfrm>
          <a:prstGeom prst="ellipse">
            <a:avLst/>
          </a:prstGeom>
          <a:noFill/>
          <a:ln w="635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69" name="직선 연결선[R] 1048">
            <a:extLst>
              <a:ext uri="{FF2B5EF4-FFF2-40B4-BE49-F238E27FC236}">
                <a16:creationId xmlns:a16="http://schemas.microsoft.com/office/drawing/2014/main" id="{8C98B1CE-E94D-729D-4020-A78C643F23E4}"/>
              </a:ext>
            </a:extLst>
          </p:cNvPr>
          <p:cNvCxnSpPr>
            <a:cxnSpLocks/>
          </p:cNvCxnSpPr>
          <p:nvPr/>
        </p:nvCxnSpPr>
        <p:spPr>
          <a:xfrm flipH="1">
            <a:off x="2157364" y="4956225"/>
            <a:ext cx="824344" cy="160763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0" name="TextBox 969">
            <a:extLst>
              <a:ext uri="{FF2B5EF4-FFF2-40B4-BE49-F238E27FC236}">
                <a16:creationId xmlns:a16="http://schemas.microsoft.com/office/drawing/2014/main" id="{52F33C0F-DCD1-8358-D541-7A3B90CD5AA9}"/>
              </a:ext>
            </a:extLst>
          </p:cNvPr>
          <p:cNvSpPr txBox="1"/>
          <p:nvPr/>
        </p:nvSpPr>
        <p:spPr>
          <a:xfrm>
            <a:off x="2605928" y="4621045"/>
            <a:ext cx="14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Missing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value</a:t>
            </a:r>
            <a:endParaRPr kumimoji="1" lang="ko-Kore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973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914826-A864-2C6C-6F76-60AAEBC3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453A6-68B7-A688-1235-1203665C3C42}"/>
              </a:ext>
            </a:extLst>
          </p:cNvPr>
          <p:cNvSpPr txBox="1"/>
          <p:nvPr/>
        </p:nvSpPr>
        <p:spPr>
          <a:xfrm>
            <a:off x="3054356" y="4928056"/>
            <a:ext cx="6809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사업자번호별 가장 최근 </a:t>
            </a:r>
            <a:r>
              <a:rPr lang="ko-KR" altLang="en-US" sz="2200" b="1" dirty="0" err="1">
                <a:solidFill>
                  <a:schemeClr val="accent1">
                    <a:lumMod val="75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결산년월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재무 데이터만 반환</a:t>
            </a:r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7E2A937E-455E-0596-13D6-F9B1A9F30B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2619" y="550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18" name="구부러진 연결선[U] 22">
            <a:extLst>
              <a:ext uri="{FF2B5EF4-FFF2-40B4-BE49-F238E27FC236}">
                <a16:creationId xmlns:a16="http://schemas.microsoft.com/office/drawing/2014/main" id="{F69067EE-B12C-8361-7B4F-DD566EE46DFD}"/>
              </a:ext>
            </a:extLst>
          </p:cNvPr>
          <p:cNvCxnSpPr>
            <a:cxnSpLocks/>
          </p:cNvCxnSpPr>
          <p:nvPr/>
        </p:nvCxnSpPr>
        <p:spPr>
          <a:xfrm flipV="1">
            <a:off x="11400822" y="7200900"/>
            <a:ext cx="3458178" cy="557861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25">
            <a:extLst>
              <a:ext uri="{FF2B5EF4-FFF2-40B4-BE49-F238E27FC236}">
                <a16:creationId xmlns:a16="http://schemas.microsoft.com/office/drawing/2014/main" id="{DD4461FF-9BEF-EA3B-6D9F-94E5125512F2}"/>
              </a:ext>
            </a:extLst>
          </p:cNvPr>
          <p:cNvSpPr/>
          <p:nvPr/>
        </p:nvSpPr>
        <p:spPr>
          <a:xfrm>
            <a:off x="14554200" y="5143500"/>
            <a:ext cx="1870755" cy="13667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dirty="0"/>
              <a:t>107214 rows</a:t>
            </a:r>
            <a:endParaRPr kumimoji="1" lang="ko-Kore-KR" altLang="en-US" sz="2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BF362B-6691-0C73-7FE6-16FF1EB57670}"/>
              </a:ext>
            </a:extLst>
          </p:cNvPr>
          <p:cNvSpPr txBox="1"/>
          <p:nvPr/>
        </p:nvSpPr>
        <p:spPr>
          <a:xfrm>
            <a:off x="952381" y="2602833"/>
            <a:ext cx="13331996" cy="1054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solidFill>
                  <a:srgbClr val="376092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사업자 번호별로 </a:t>
            </a:r>
            <a:r>
              <a:rPr lang="ko-KR" altLang="en-US" sz="2200" dirty="0" err="1">
                <a:solidFill>
                  <a:srgbClr val="376092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결산년월이</a:t>
            </a:r>
            <a:r>
              <a:rPr lang="ko-KR" altLang="en-US" sz="2200" dirty="0">
                <a:solidFill>
                  <a:srgbClr val="376092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각자 다르고 제공된 재무제표 개수도 각각 다름</a:t>
            </a:r>
            <a:r>
              <a:rPr lang="en-US" altLang="ko-KR" sz="2200" dirty="0">
                <a:solidFill>
                  <a:srgbClr val="376092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solidFill>
                  <a:srgbClr val="376092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  <a:sym typeface="Wingdings" panose="05000000000000000000" pitchFamily="2" charset="2"/>
              </a:rPr>
              <a:t>통일된 기준이 필요함</a:t>
            </a:r>
            <a:endParaRPr lang="ko-KR" altLang="en-US" sz="2200" dirty="0">
              <a:solidFill>
                <a:srgbClr val="376092"/>
              </a:solidFill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</p:txBody>
      </p:sp>
      <p:sp>
        <p:nvSpPr>
          <p:cNvPr id="38" name="모서리가 둥근 직사각형 25">
            <a:extLst>
              <a:ext uri="{FF2B5EF4-FFF2-40B4-BE49-F238E27FC236}">
                <a16:creationId xmlns:a16="http://schemas.microsoft.com/office/drawing/2014/main" id="{6573FD2D-F5F6-3036-9D5A-93DD8F86C9AD}"/>
              </a:ext>
            </a:extLst>
          </p:cNvPr>
          <p:cNvSpPr/>
          <p:nvPr/>
        </p:nvSpPr>
        <p:spPr>
          <a:xfrm>
            <a:off x="14554200" y="7949033"/>
            <a:ext cx="1870755" cy="13667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dirty="0"/>
              <a:t>35086 </a:t>
            </a:r>
          </a:p>
          <a:p>
            <a:pPr algn="ctr"/>
            <a:r>
              <a:rPr kumimoji="1" lang="en-US" altLang="ko-Kore-KR" sz="2500" dirty="0"/>
              <a:t>rows</a:t>
            </a:r>
            <a:endParaRPr kumimoji="1" lang="ko-Kore-KR" altLang="en-US" sz="2500" dirty="0"/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03245387-D46F-8F41-4D0B-C10FFD72A308}"/>
              </a:ext>
            </a:extLst>
          </p:cNvPr>
          <p:cNvSpPr/>
          <p:nvPr/>
        </p:nvSpPr>
        <p:spPr>
          <a:xfrm>
            <a:off x="15087600" y="6751871"/>
            <a:ext cx="762000" cy="896701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782DF384-F1E3-5AF9-9072-0F9F9B25D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672139"/>
              </p:ext>
            </p:extLst>
          </p:nvPr>
        </p:nvGraphicFramePr>
        <p:xfrm>
          <a:off x="952381" y="5533017"/>
          <a:ext cx="10450284" cy="2790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9821219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5907766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8815668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0264426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4091315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121412619"/>
                    </a:ext>
                  </a:extLst>
                </a:gridCol>
              </a:tblGrid>
              <a:tr h="9464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"/>
                        </a:rPr>
                        <a:t>사업자 번호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"/>
                        </a:rPr>
                        <a:t>결산년월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"/>
                        </a:rPr>
                        <a:t>유동자산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"/>
                        </a:rPr>
                        <a:t>.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"/>
                        </a:rPr>
                        <a:t>.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"/>
                        </a:rPr>
                        <a:t>.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"/>
                        </a:rPr>
                        <a:t>매출채권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solidFill>
                            <a:schemeClr val="bg1"/>
                          </a:solidFill>
                          <a:latin typeface=""/>
                        </a:rPr>
                        <a:t>비유동자산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48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 dirty="0">
                          <a:solidFill>
                            <a:schemeClr val="tx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1018100340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20181231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2667731.0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  <a:latin typeface=""/>
                        </a:rPr>
                        <a:t>…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127320.0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32346444.0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04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 dirty="0">
                          <a:solidFill>
                            <a:schemeClr val="tx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1018100340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201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9</a:t>
                      </a:r>
                      <a:r>
                        <a:rPr lang="en-US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1231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2168837.0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  <a:latin typeface=""/>
                        </a:rPr>
                        <a:t>…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94085.0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34151633.0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12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 dirty="0">
                          <a:solidFill>
                            <a:schemeClr val="tx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1018100340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1231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2272260.0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  <a:latin typeface=""/>
                        </a:rPr>
                        <a:t>…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78612.0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38329680.0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505323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 dirty="0">
                          <a:solidFill>
                            <a:schemeClr val="tx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1018100340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21</a:t>
                      </a:r>
                      <a:r>
                        <a:rPr lang="en-US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1231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1175030.0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  <a:latin typeface=""/>
                        </a:rPr>
                        <a:t>…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273522.0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 dirty="0">
                          <a:solidFill>
                            <a:schemeClr val="dk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37135811.0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077725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  <a:latin typeface=""/>
                        </a:rPr>
                        <a:t>…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  <a:latin typeface=""/>
                        </a:rPr>
                        <a:t>…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  <a:latin typeface=""/>
                        </a:rPr>
                        <a:t>…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  <a:latin typeface=""/>
                        </a:rPr>
                        <a:t>…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  <a:latin typeface=""/>
                        </a:rPr>
                        <a:t>…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tx1"/>
                          </a:solidFill>
                          <a:latin typeface=""/>
                        </a:rPr>
                        <a:t>…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776194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82D109-3926-1883-382B-FA1BF96DB072}"/>
              </a:ext>
            </a:extLst>
          </p:cNvPr>
          <p:cNvSpPr/>
          <p:nvPr/>
        </p:nvSpPr>
        <p:spPr>
          <a:xfrm>
            <a:off x="965215" y="7615659"/>
            <a:ext cx="10413782" cy="3048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6A1FF6-CB85-DC86-41B9-3347B2F80E4C}"/>
              </a:ext>
            </a:extLst>
          </p:cNvPr>
          <p:cNvSpPr txBox="1"/>
          <p:nvPr/>
        </p:nvSpPr>
        <p:spPr>
          <a:xfrm>
            <a:off x="831864" y="1004999"/>
            <a:ext cx="450213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01 </a:t>
            </a:r>
            <a:r>
              <a:rPr lang="ko-KR" altLang="en-US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미시경제 지표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15B7B0-4D46-B0CD-AAC9-27A34E49447A}"/>
              </a:ext>
            </a:extLst>
          </p:cNvPr>
          <p:cNvSpPr txBox="1"/>
          <p:nvPr/>
        </p:nvSpPr>
        <p:spPr>
          <a:xfrm>
            <a:off x="831864" y="1916586"/>
            <a:ext cx="617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01-2) </a:t>
            </a:r>
            <a:r>
              <a:rPr lang="ko-KR" altLang="en-US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재무 데이터 </a:t>
            </a:r>
            <a:r>
              <a:rPr lang="en-US" altLang="ko-KR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– </a:t>
            </a:r>
            <a:r>
              <a:rPr lang="ko-KR" altLang="en-US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하나의 </a:t>
            </a:r>
            <a:r>
              <a:rPr lang="ko-KR" altLang="en-US" dirty="0" err="1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결산년월</a:t>
            </a:r>
            <a:r>
              <a:rPr lang="ko-KR" altLang="en-US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추출</a:t>
            </a:r>
            <a:endParaRPr lang="ko-KR" altLang="en-US" sz="2400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174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914826-A864-2C6C-6F76-60AAEBC3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EF621-C4F6-8A55-E021-05CE82F0AC34}"/>
              </a:ext>
            </a:extLst>
          </p:cNvPr>
          <p:cNvSpPr txBox="1"/>
          <p:nvPr/>
        </p:nvSpPr>
        <p:spPr>
          <a:xfrm>
            <a:off x="831864" y="1004999"/>
            <a:ext cx="450213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02</a:t>
            </a:r>
            <a:r>
              <a:rPr lang="ko-KR" altLang="en-US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 거시경제 지표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2C841-CA60-A24A-4FBA-EF94A11CB2D8}"/>
              </a:ext>
            </a:extLst>
          </p:cNvPr>
          <p:cNvSpPr txBox="1"/>
          <p:nvPr/>
        </p:nvSpPr>
        <p:spPr>
          <a:xfrm>
            <a:off x="895671" y="1717491"/>
            <a:ext cx="617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활용배경  </a:t>
            </a:r>
            <a:r>
              <a:rPr lang="en-US" altLang="ko-KR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-</a:t>
            </a:r>
            <a:r>
              <a:rPr lang="ko-KR" altLang="en-US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 </a:t>
            </a:r>
            <a:r>
              <a:rPr lang="ko-KR" altLang="en-US" sz="2400" b="1" dirty="0">
                <a:solidFill>
                  <a:srgbClr val="FF0000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수출시장 지향성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453A6-68B7-A688-1235-1203665C3C42}"/>
              </a:ext>
            </a:extLst>
          </p:cNvPr>
          <p:cNvSpPr txBox="1"/>
          <p:nvPr/>
        </p:nvSpPr>
        <p:spPr>
          <a:xfrm>
            <a:off x="685800" y="4851628"/>
            <a:ext cx="8763000" cy="308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시장지향성</a:t>
            </a:r>
            <a:r>
              <a:rPr lang="en-US" altLang="ko-KR" sz="2200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(Market Orientation)</a:t>
            </a:r>
            <a:r>
              <a:rPr lang="ko-KR" altLang="en-US" sz="2200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이란 기업의 지속적인 경쟁우위와 높은 수익을 실현하기 위해서 시장요구에 대해 경쟁자들보다 더 잘 대응해야 하며</a:t>
            </a:r>
            <a:r>
              <a:rPr lang="en-US" altLang="ko-KR" sz="2200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,</a:t>
            </a:r>
            <a:r>
              <a:rPr lang="ko-KR" altLang="en-US" sz="2200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시장의 변화를 잘 예측해야 한다는 것을 의미</a:t>
            </a:r>
            <a:endParaRPr lang="en-US" altLang="ko-KR" sz="2200" dirty="0">
              <a:solidFill>
                <a:srgbClr val="4471AD"/>
              </a:solidFill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한국 수출업체 중 상당수가 중소기업</a:t>
            </a:r>
            <a:endParaRPr lang="en-US" altLang="ko-KR" sz="2200" dirty="0">
              <a:solidFill>
                <a:srgbClr val="4471AD"/>
              </a:solidFill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중소기업의 지속가능을 위한 경쟁역량 창출과정에서 수출시장지향성은 핵심적인 요소로 대두</a:t>
            </a:r>
            <a:endParaRPr lang="en-US" altLang="ko-KR" sz="2200" dirty="0">
              <a:solidFill>
                <a:srgbClr val="4471AD"/>
              </a:solidFill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</p:txBody>
      </p:sp>
      <p:sp>
        <p:nvSpPr>
          <p:cNvPr id="13" name="사각형: 둥근 모서리 29">
            <a:extLst>
              <a:ext uri="{FF2B5EF4-FFF2-40B4-BE49-F238E27FC236}">
                <a16:creationId xmlns:a16="http://schemas.microsoft.com/office/drawing/2014/main" id="{B385E558-7507-B438-77C1-FE68CF4BA323}"/>
              </a:ext>
            </a:extLst>
          </p:cNvPr>
          <p:cNvSpPr/>
          <p:nvPr/>
        </p:nvSpPr>
        <p:spPr>
          <a:xfrm>
            <a:off x="2054636" y="8782513"/>
            <a:ext cx="13754219" cy="998975"/>
          </a:xfrm>
          <a:prstGeom prst="roundRect">
            <a:avLst>
              <a:gd name="adj" fmla="val 37689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따라서</a:t>
            </a:r>
            <a:r>
              <a:rPr lang="en-US" altLang="ko-KR" sz="2200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, </a:t>
            </a:r>
            <a:r>
              <a:rPr lang="ko-KR" altLang="en-US" sz="2200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해외 시장을 겨냥한 “</a:t>
            </a:r>
            <a:r>
              <a:rPr lang="ko-KR" altLang="en-US" sz="2200" dirty="0" err="1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수출시장지향성”에</a:t>
            </a:r>
            <a:r>
              <a:rPr lang="ko-KR" altLang="en-US" sz="2200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영향을 미치는 대표적인 거시경제 지표인 </a:t>
            </a:r>
            <a:endParaRPr lang="en-US" altLang="ko-KR" sz="2200" dirty="0">
              <a:solidFill>
                <a:srgbClr val="4471AD"/>
              </a:solidFill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pPr algn="ctr"/>
            <a:r>
              <a:rPr lang="ko-KR" altLang="en-US" sz="2200" b="1" dirty="0">
                <a:solidFill>
                  <a:srgbClr val="FF0000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환율</a:t>
            </a:r>
            <a:r>
              <a:rPr lang="en-US" altLang="ko-KR" sz="2200" b="1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, </a:t>
            </a:r>
            <a:r>
              <a:rPr lang="ko-KR" altLang="en-US" sz="2200" b="1" dirty="0">
                <a:solidFill>
                  <a:srgbClr val="FF0000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금리</a:t>
            </a:r>
            <a:r>
              <a:rPr lang="en-US" altLang="ko-KR" sz="2200" b="1" dirty="0">
                <a:solidFill>
                  <a:srgbClr val="FF0000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,</a:t>
            </a:r>
            <a:r>
              <a:rPr lang="ko-KR" altLang="en-US" sz="2200" b="1" dirty="0">
                <a:solidFill>
                  <a:srgbClr val="FF0000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</a:t>
            </a:r>
            <a:r>
              <a:rPr lang="ko-KR" altLang="en-US" sz="2200" b="1" dirty="0" err="1">
                <a:solidFill>
                  <a:srgbClr val="FF0000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발틱</a:t>
            </a:r>
            <a:r>
              <a:rPr lang="ko-KR" altLang="en-US" sz="2200" b="1" dirty="0">
                <a:solidFill>
                  <a:srgbClr val="FF0000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운임 지수</a:t>
            </a:r>
            <a:r>
              <a:rPr lang="en-US" altLang="ko-KR" sz="2200" b="1" dirty="0">
                <a:solidFill>
                  <a:srgbClr val="FF0000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, </a:t>
            </a:r>
            <a:r>
              <a:rPr lang="ko-KR" altLang="en-US" sz="2200" b="1" dirty="0">
                <a:solidFill>
                  <a:srgbClr val="FF0000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곡물식량가격</a:t>
            </a:r>
            <a:r>
              <a:rPr lang="en-US" altLang="ko-KR" sz="2200" b="1" dirty="0">
                <a:solidFill>
                  <a:srgbClr val="FF0000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, </a:t>
            </a:r>
            <a:r>
              <a:rPr lang="ko-KR" altLang="en-US" sz="2200" b="1" dirty="0">
                <a:solidFill>
                  <a:srgbClr val="FF0000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국제 유가</a:t>
            </a:r>
            <a:r>
              <a:rPr lang="en-US" altLang="ko-KR" sz="2200" b="1" dirty="0">
                <a:solidFill>
                  <a:srgbClr val="FF0000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, </a:t>
            </a:r>
            <a:r>
              <a:rPr lang="ko-KR" altLang="en-US" sz="2200" b="1" dirty="0">
                <a:solidFill>
                  <a:srgbClr val="FF0000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원자재 지표</a:t>
            </a:r>
            <a:r>
              <a:rPr lang="ko-KR" altLang="en-US" sz="2200" dirty="0">
                <a:solidFill>
                  <a:schemeClr val="accent1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를</a:t>
            </a:r>
            <a:r>
              <a:rPr lang="ko-KR" altLang="en-US" sz="2200" dirty="0">
                <a:solidFill>
                  <a:srgbClr val="FF0000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</a:t>
            </a:r>
            <a:r>
              <a:rPr lang="ko-KR" altLang="en-US" sz="2200" dirty="0">
                <a:solidFill>
                  <a:srgbClr val="4471AD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선정</a:t>
            </a:r>
            <a:endParaRPr lang="ko-KR" altLang="en-US" sz="2200" b="1" dirty="0">
              <a:solidFill>
                <a:srgbClr val="214177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04F56B-4F6D-099B-3028-11A70A049A16}"/>
              </a:ext>
            </a:extLst>
          </p:cNvPr>
          <p:cNvSpPr txBox="1"/>
          <p:nvPr/>
        </p:nvSpPr>
        <p:spPr>
          <a:xfrm>
            <a:off x="918825" y="3908277"/>
            <a:ext cx="52696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latin typeface="Noto Sans KR Bold" panose="020B0800000000000000" pitchFamily="50" charset="-127"/>
                <a:ea typeface="Noto Sans KR Bold" panose="020B0800000000000000" pitchFamily="50" charset="-127"/>
              </a:rPr>
              <a:t>시장 지향성이란</a:t>
            </a:r>
            <a:r>
              <a:rPr lang="en-US" altLang="ko-KR" sz="5000" b="1" dirty="0">
                <a:latin typeface="Noto Sans KR Bold" panose="020B0800000000000000" pitchFamily="50" charset="-127"/>
                <a:ea typeface="Noto Sans KR Bold" panose="020B0800000000000000" pitchFamily="50" charset="-127"/>
              </a:rPr>
              <a:t>?</a:t>
            </a:r>
            <a:endParaRPr lang="ko-KR" altLang="en-US" sz="5000" b="1" dirty="0">
              <a:latin typeface="Noto Sans KR Bold" panose="020B0800000000000000" pitchFamily="50" charset="-127"/>
              <a:ea typeface="Noto Sans KR Bold" panose="020B0800000000000000" pitchFamily="50" charset="-127"/>
            </a:endParaRPr>
          </a:p>
        </p:txBody>
      </p:sp>
      <p:pic>
        <p:nvPicPr>
          <p:cNvPr id="1026" name="Picture 2" descr="중소기업 수출 1052억 달러 돌파 '역대 최고' - 정책뉴스 | 뉴스 | 대한민국 정책브리핑">
            <a:extLst>
              <a:ext uri="{FF2B5EF4-FFF2-40B4-BE49-F238E27FC236}">
                <a16:creationId xmlns:a16="http://schemas.microsoft.com/office/drawing/2014/main" id="{7CD4AEAA-D012-D6E4-32FC-006D7D1C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586" y="862540"/>
            <a:ext cx="9882834" cy="377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398DBA7-434C-7E1C-E701-DA46FC5F2877}"/>
              </a:ext>
            </a:extLst>
          </p:cNvPr>
          <p:cNvSpPr txBox="1"/>
          <p:nvPr/>
        </p:nvSpPr>
        <p:spPr>
          <a:xfrm>
            <a:off x="14483657" y="4737823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(</a:t>
            </a:r>
            <a:r>
              <a:rPr kumimoji="1" lang="ko-KR" altLang="en-US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출처 </a:t>
            </a:r>
            <a:r>
              <a:rPr kumimoji="1" lang="en-US" altLang="ko-KR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:</a:t>
            </a:r>
            <a:r>
              <a:rPr kumimoji="1" lang="ko-KR" altLang="en-US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중소벤처기업부</a:t>
            </a:r>
            <a:r>
              <a:rPr kumimoji="1" lang="en-US" altLang="ko-KR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.</a:t>
            </a:r>
            <a:r>
              <a:rPr kumimoji="1" lang="ko-KR" altLang="en-US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관세청</a:t>
            </a:r>
            <a:r>
              <a:rPr kumimoji="1" lang="en-US" altLang="ko-KR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)</a:t>
            </a:r>
            <a:endParaRPr kumimoji="1" lang="ko-Kore-KR" altLang="en-US" dirty="0"/>
          </a:p>
        </p:txBody>
      </p:sp>
      <p:sp>
        <p:nvSpPr>
          <p:cNvPr id="44" name="아래쪽 화살표[D] 43">
            <a:extLst>
              <a:ext uri="{FF2B5EF4-FFF2-40B4-BE49-F238E27FC236}">
                <a16:creationId xmlns:a16="http://schemas.microsoft.com/office/drawing/2014/main" id="{9A5A95AB-9CF5-4599-0CAB-D28DD49F6F77}"/>
              </a:ext>
            </a:extLst>
          </p:cNvPr>
          <p:cNvSpPr/>
          <p:nvPr/>
        </p:nvSpPr>
        <p:spPr>
          <a:xfrm>
            <a:off x="12420600" y="4853376"/>
            <a:ext cx="1676400" cy="1676400"/>
          </a:xfrm>
          <a:prstGeom prst="downArrow">
            <a:avLst/>
          </a:prstGeom>
          <a:solidFill>
            <a:srgbClr val="CCD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7EC236-8638-B9E9-F690-685BC5EC9509}"/>
              </a:ext>
            </a:extLst>
          </p:cNvPr>
          <p:cNvSpPr txBox="1"/>
          <p:nvPr/>
        </p:nvSpPr>
        <p:spPr>
          <a:xfrm>
            <a:off x="10439400" y="6801639"/>
            <a:ext cx="61840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Noto Sans KR Bold" panose="020B0800000000000000" pitchFamily="50" charset="-127"/>
                <a:ea typeface="Noto Sans KR Bold" panose="020B0800000000000000" pitchFamily="50" charset="-127"/>
              </a:rPr>
              <a:t>“</a:t>
            </a:r>
            <a:r>
              <a:rPr lang="ko-KR" altLang="en-US" sz="3000" b="1" dirty="0">
                <a:solidFill>
                  <a:schemeClr val="tx2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수출 시장지향성</a:t>
            </a:r>
            <a:r>
              <a:rPr lang="en-US" altLang="ko-KR" sz="3000" b="1" dirty="0">
                <a:latin typeface="Noto Sans KR Bold" panose="020B0800000000000000" pitchFamily="50" charset="-127"/>
                <a:ea typeface="Noto Sans KR Bold" panose="020B0800000000000000" pitchFamily="50" charset="-127"/>
              </a:rPr>
              <a:t>＂</a:t>
            </a:r>
            <a:r>
              <a:rPr lang="ko-KR" altLang="en-US" sz="3000" b="1" dirty="0">
                <a:latin typeface="Noto Sans KR Bold" panose="020B0800000000000000" pitchFamily="50" charset="-127"/>
                <a:ea typeface="Noto Sans KR Bold" panose="020B0800000000000000" pitchFamily="50" charset="-127"/>
              </a:rPr>
              <a:t>은 </a:t>
            </a:r>
            <a:endParaRPr lang="en-US" altLang="ko-KR" sz="3000" b="1" dirty="0">
              <a:latin typeface="Noto Sans KR Bold" panose="020B0800000000000000" pitchFamily="50" charset="-127"/>
              <a:ea typeface="Noto Sans KR Bold" panose="020B0800000000000000" pitchFamily="50" charset="-127"/>
            </a:endParaRPr>
          </a:p>
          <a:p>
            <a:pPr algn="ctr"/>
            <a:r>
              <a:rPr lang="ko-KR" altLang="en-US" sz="3000" b="1" dirty="0">
                <a:latin typeface="Noto Sans KR Bold" panose="020B0800000000000000" pitchFamily="50" charset="-127"/>
                <a:ea typeface="Noto Sans KR Bold" panose="020B0800000000000000" pitchFamily="50" charset="-127"/>
              </a:rPr>
              <a:t>중소기업에게 주요 경쟁우위 요소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D1EA79C-31DF-EE08-1DB6-97864D542A4D}"/>
              </a:ext>
            </a:extLst>
          </p:cNvPr>
          <p:cNvSpPr/>
          <p:nvPr/>
        </p:nvSpPr>
        <p:spPr>
          <a:xfrm>
            <a:off x="16383000" y="1759052"/>
            <a:ext cx="1143000" cy="274450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4453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914826-A864-2C6C-6F76-60AAEBC3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EF621-C4F6-8A55-E021-05CE82F0AC34}"/>
              </a:ext>
            </a:extLst>
          </p:cNvPr>
          <p:cNvSpPr txBox="1"/>
          <p:nvPr/>
        </p:nvSpPr>
        <p:spPr>
          <a:xfrm>
            <a:off x="831864" y="1004999"/>
            <a:ext cx="450213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02 </a:t>
            </a:r>
            <a:r>
              <a:rPr lang="ko-KR" altLang="en-US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거시경제 지표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5731D0-B403-5BBD-E8C2-10B4FBDD7BBC}"/>
              </a:ext>
            </a:extLst>
          </p:cNvPr>
          <p:cNvSpPr txBox="1"/>
          <p:nvPr/>
        </p:nvSpPr>
        <p:spPr>
          <a:xfrm>
            <a:off x="831865" y="1696599"/>
            <a:ext cx="3489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(2018.01.01~2022.06.30)</a:t>
            </a:r>
            <a:endParaRPr lang="ko-KR" altLang="en-US" sz="2000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2C841-CA60-A24A-4FBA-EF94A11CB2D8}"/>
              </a:ext>
            </a:extLst>
          </p:cNvPr>
          <p:cNvSpPr txBox="1"/>
          <p:nvPr/>
        </p:nvSpPr>
        <p:spPr>
          <a:xfrm>
            <a:off x="4953000" y="1197983"/>
            <a:ext cx="617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환율</a:t>
            </a:r>
            <a:r>
              <a:rPr lang="en-US" altLang="ko-KR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(Exchange)</a:t>
            </a:r>
            <a:endParaRPr lang="ko-KR" altLang="en-US" sz="2400" b="1" dirty="0">
              <a:solidFill>
                <a:srgbClr val="224178"/>
              </a:solidFill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</p:txBody>
      </p:sp>
      <p:graphicFrame>
        <p:nvGraphicFramePr>
          <p:cNvPr id="38" name="표 40">
            <a:extLst>
              <a:ext uri="{FF2B5EF4-FFF2-40B4-BE49-F238E27FC236}">
                <a16:creationId xmlns:a16="http://schemas.microsoft.com/office/drawing/2014/main" id="{493725D9-23DB-C1C6-B67E-45856E10B76E}"/>
              </a:ext>
            </a:extLst>
          </p:cNvPr>
          <p:cNvGraphicFramePr>
            <a:graphicFrameLocks noGrp="1"/>
          </p:cNvGraphicFramePr>
          <p:nvPr/>
        </p:nvGraphicFramePr>
        <p:xfrm>
          <a:off x="831864" y="2494072"/>
          <a:ext cx="10648836" cy="703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9019">
                  <a:extLst>
                    <a:ext uri="{9D8B030D-6E8A-4147-A177-3AD203B41FA5}">
                      <a16:colId xmlns:a16="http://schemas.microsoft.com/office/drawing/2014/main" val="1794795415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692402477"/>
                    </a:ext>
                  </a:extLst>
                </a:gridCol>
                <a:gridCol w="4057417">
                  <a:extLst>
                    <a:ext uri="{9D8B030D-6E8A-4147-A177-3AD203B41FA5}">
                      <a16:colId xmlns:a16="http://schemas.microsoft.com/office/drawing/2014/main" val="2649561328"/>
                    </a:ext>
                  </a:extLst>
                </a:gridCol>
              </a:tblGrid>
              <a:tr h="785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Subject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7A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정의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7A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배경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41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환율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서로 다른 통화의 교환비율로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기업의 수출 활동에 가장 직접적인 영향을 미치는 요인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규모가 큰 수출기업에 비해서 작은 수출기업이 환율 변화에 대해서 보다 민감하게 반응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6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금리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빌려준 돈이나 예금 따위에 붙는 이자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.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또는 그 비율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금리가 인상될 경우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기업의 부채 상환 부담이 가중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0947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err="1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발틱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 운임 지수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(BDI)</a:t>
                      </a:r>
                      <a:endParaRPr lang="ko-KR" altLang="en-US" sz="2200" dirty="0">
                        <a:solidFill>
                          <a:srgbClr val="6C6C6C"/>
                        </a:solidFill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석탄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철광석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곡물 등을 싣고 세계 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26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개 주요 항로를 오가는 선박의 운임지수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운송비에 대한 주요 지표이며 전세계 무역과 제조 활동량에 대해 알려주어 세계 경기의 대표 선행지표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01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곡물식량가격지수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유엔식량농업기구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(FAO)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가 대표 곡물식량 국제거래 가격을 종합해 매달 발표하는 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한국은 곡물 해외 의존도가 높아 국제 곡물 가격변동은 가공식품 및 배합사료 산업의 성과에 영향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89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국제 유가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WTI(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미국의 서부 텍사스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Brent(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북해의 </a:t>
                      </a:r>
                      <a:r>
                        <a:rPr lang="ko-KR" altLang="en-US" sz="2200" dirty="0" err="1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브렌트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 유전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Dubai(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중동 아랍에미리트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)</a:t>
                      </a:r>
                      <a:endParaRPr lang="ko-KR" altLang="en-US" sz="2200" dirty="0">
                        <a:solidFill>
                          <a:srgbClr val="6C6C6C"/>
                        </a:solidFill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국제유가 변동은 기업의 생산비용 증대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인플레이션 유발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가계 구매력 감소 야기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.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제조업 영향↑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898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원자재 가격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공업 생산의 원료가 되는 자재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경쟁력이 낮은 기업들은 생산비용 증가를 제품 가격에 전가하지 못해 채산성이 악화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가격경쟁력 상실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313206"/>
                  </a:ext>
                </a:extLst>
              </a:tr>
            </a:tbl>
          </a:graphicData>
        </a:graphic>
      </p:graphicFrame>
      <p:grpSp>
        <p:nvGrpSpPr>
          <p:cNvPr id="46" name="그룹 1004">
            <a:extLst>
              <a:ext uri="{FF2B5EF4-FFF2-40B4-BE49-F238E27FC236}">
                <a16:creationId xmlns:a16="http://schemas.microsoft.com/office/drawing/2014/main" id="{2A02E4BB-DDF6-A090-EE99-4E8E5665C927}"/>
              </a:ext>
            </a:extLst>
          </p:cNvPr>
          <p:cNvGrpSpPr/>
          <p:nvPr/>
        </p:nvGrpSpPr>
        <p:grpSpPr>
          <a:xfrm>
            <a:off x="831864" y="3259921"/>
            <a:ext cx="10648836" cy="1139659"/>
            <a:chOff x="863474" y="2929034"/>
            <a:chExt cx="10826538" cy="1229966"/>
          </a:xfrm>
        </p:grpSpPr>
        <p:pic>
          <p:nvPicPr>
            <p:cNvPr id="47" name="Object 14">
              <a:extLst>
                <a:ext uri="{FF2B5EF4-FFF2-40B4-BE49-F238E27FC236}">
                  <a16:creationId xmlns:a16="http://schemas.microsoft.com/office/drawing/2014/main" id="{46B5E45B-27C8-C0EF-2EA2-0389F77EF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3474" y="2929034"/>
              <a:ext cx="10826538" cy="1229966"/>
            </a:xfrm>
            <a:prstGeom prst="rect">
              <a:avLst/>
            </a:prstGeom>
          </p:spPr>
        </p:pic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DED1A939-A7A1-B09E-AEAE-1E4C0A06511A}"/>
              </a:ext>
            </a:extLst>
          </p:cNvPr>
          <p:cNvGrpSpPr/>
          <p:nvPr/>
        </p:nvGrpSpPr>
        <p:grpSpPr>
          <a:xfrm>
            <a:off x="846941" y="4399580"/>
            <a:ext cx="10648836" cy="5128491"/>
            <a:chOff x="876190" y="4168524"/>
            <a:chExt cx="10826538" cy="5610246"/>
          </a:xfrm>
        </p:grpSpPr>
        <p:pic>
          <p:nvPicPr>
            <p:cNvPr id="51" name="Object 17">
              <a:extLst>
                <a:ext uri="{FF2B5EF4-FFF2-40B4-BE49-F238E27FC236}">
                  <a16:creationId xmlns:a16="http://schemas.microsoft.com/office/drawing/2014/main" id="{ED44D384-7A53-6058-2FDB-923E85E13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190" y="4168524"/>
              <a:ext cx="10826538" cy="5610246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CDB8E960-3F88-3158-ACC5-DA6D1C7C8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8600" y="4229100"/>
            <a:ext cx="6627114" cy="3495175"/>
          </a:xfrm>
          <a:prstGeom prst="rect">
            <a:avLst/>
          </a:prstGeom>
        </p:spPr>
      </p:pic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9688B05F-6D93-3491-7D10-85D3D0E6608B}"/>
              </a:ext>
            </a:extLst>
          </p:cNvPr>
          <p:cNvGraphicFramePr>
            <a:graphicFrameLocks noGrp="1"/>
          </p:cNvGraphicFramePr>
          <p:nvPr/>
        </p:nvGraphicFramePr>
        <p:xfrm>
          <a:off x="12040368" y="8082347"/>
          <a:ext cx="5257032" cy="741680"/>
        </p:xfrm>
        <a:graphic>
          <a:graphicData uri="http://schemas.openxmlformats.org/drawingml/2006/table">
            <a:tbl>
              <a:tblPr firstRow="1" bandRow="1"/>
              <a:tblGrid>
                <a:gridCol w="2628516">
                  <a:extLst>
                    <a:ext uri="{9D8B030D-6E8A-4147-A177-3AD203B41FA5}">
                      <a16:colId xmlns:a16="http://schemas.microsoft.com/office/drawing/2014/main" val="2527751917"/>
                    </a:ext>
                  </a:extLst>
                </a:gridCol>
                <a:gridCol w="2628516">
                  <a:extLst>
                    <a:ext uri="{9D8B030D-6E8A-4147-A177-3AD203B41FA5}">
                      <a16:colId xmlns:a16="http://schemas.microsoft.com/office/drawing/2014/main" val="252775731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적용 데이터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KR Regular" panose="020B0500000000000000" pitchFamily="50" charset="-127"/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D4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데이터 출처</a:t>
                      </a:r>
                      <a:endParaRPr lang="ko-Kore-KR" altLang="en-US" dirty="0">
                        <a:solidFill>
                          <a:schemeClr val="bg1"/>
                        </a:solidFill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D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82102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dirty="0" err="1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원달러</a:t>
                      </a:r>
                      <a:r>
                        <a:rPr lang="ko-KR" altLang="en-US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 환율</a:t>
                      </a:r>
                      <a:endParaRPr lang="ko-Kore-KR" altLang="en-US" dirty="0">
                        <a:latin typeface="Noto Sans KR Regular" panose="020B0500000000000000" pitchFamily="50" charset="-127"/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ea typeface="Noto Sans KR Regular" panose="020B0500000000000000"/>
                        </a:rPr>
                        <a:t>Finance </a:t>
                      </a:r>
                      <a:r>
                        <a:rPr lang="en-US" altLang="en-US" dirty="0" err="1">
                          <a:ea typeface="Noto Sans KR Regular" panose="020B0500000000000000"/>
                        </a:rPr>
                        <a:t>DataReader</a:t>
                      </a:r>
                      <a:endParaRPr lang="ko-Kore-KR" altLang="en-US" dirty="0"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05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394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40">
            <a:extLst>
              <a:ext uri="{FF2B5EF4-FFF2-40B4-BE49-F238E27FC236}">
                <a16:creationId xmlns:a16="http://schemas.microsoft.com/office/drawing/2014/main" id="{A0BA1AA6-1611-41F7-A272-923149FCC7DF}"/>
              </a:ext>
            </a:extLst>
          </p:cNvPr>
          <p:cNvGraphicFramePr>
            <a:graphicFrameLocks noGrp="1"/>
          </p:cNvGraphicFramePr>
          <p:nvPr/>
        </p:nvGraphicFramePr>
        <p:xfrm>
          <a:off x="831864" y="2494072"/>
          <a:ext cx="10648836" cy="703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9019">
                  <a:extLst>
                    <a:ext uri="{9D8B030D-6E8A-4147-A177-3AD203B41FA5}">
                      <a16:colId xmlns:a16="http://schemas.microsoft.com/office/drawing/2014/main" val="1794795415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692402477"/>
                    </a:ext>
                  </a:extLst>
                </a:gridCol>
                <a:gridCol w="4057417">
                  <a:extLst>
                    <a:ext uri="{9D8B030D-6E8A-4147-A177-3AD203B41FA5}">
                      <a16:colId xmlns:a16="http://schemas.microsoft.com/office/drawing/2014/main" val="2649561328"/>
                    </a:ext>
                  </a:extLst>
                </a:gridCol>
              </a:tblGrid>
              <a:tr h="785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Subject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7A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정의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7A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배경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41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환율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서로 다른 통화의 교환비율로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기업의 수출 활동에 가장 직접적인 영향을 미치는 요인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규모가 큰 수출기업에 비해서 작은 수출기업이 환율 변화에 대해서 보다 민감하게 반응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6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금리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빌려준 돈이나 예금 따위에 붙는 이자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.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또는 그 비율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금리가 인상될 경우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기업의 부채 상환 부담이 가중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0947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err="1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발틱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 운임 지수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(BDI)</a:t>
                      </a:r>
                      <a:endParaRPr lang="ko-KR" altLang="en-US" sz="2200" dirty="0">
                        <a:solidFill>
                          <a:srgbClr val="6C6C6C"/>
                        </a:solidFill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석탄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철광석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곡물 등을 싣고 세계 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26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개 주요 항로를 오가는 선박의 운임지수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운송비에 대한 주요 지표이며 전세계 무역과 제조 활동량에 대해 알려주어 세계 경기의 대표 선행지표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01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곡물식량가격지수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유엔식량농업기구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(FAO)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가 대표 곡물식량 국제거래 가격을 종합해 매달 발표하는 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한국은 곡물 해외 의존도가 높아 국제 곡물 가격변동은 가공식품 및 배합사료 산업의 성과에 영향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89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국제 유가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WTI(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미국의 서부 텍사스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Brent(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북해의 </a:t>
                      </a:r>
                      <a:r>
                        <a:rPr lang="ko-KR" altLang="en-US" sz="2200" dirty="0" err="1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브렌트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 유전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Dubai(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중동 아랍에미리트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)</a:t>
                      </a:r>
                      <a:endParaRPr lang="ko-KR" altLang="en-US" sz="2200" dirty="0">
                        <a:solidFill>
                          <a:srgbClr val="6C6C6C"/>
                        </a:solidFill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국제유가 변동은 기업의 생산비용 증대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인플레이션 유발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가계 구매력 감소 야기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.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제조업 영향↑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898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원자재 가격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공업 생산의 원료가 되는 자재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경쟁력이 낮은 기업들은 생산비용 증가를 제품 가격에 전가하지 못해 채산성이 악화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가격경쟁력 상실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313206"/>
                  </a:ext>
                </a:extLst>
              </a:tr>
            </a:tbl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914826-A864-2C6C-6F76-60AAEBC3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EF621-C4F6-8A55-E021-05CE82F0AC34}"/>
              </a:ext>
            </a:extLst>
          </p:cNvPr>
          <p:cNvSpPr txBox="1"/>
          <p:nvPr/>
        </p:nvSpPr>
        <p:spPr>
          <a:xfrm>
            <a:off x="831864" y="1004999"/>
            <a:ext cx="450213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02 </a:t>
            </a:r>
            <a:r>
              <a:rPr lang="ko-KR" altLang="en-US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거시경제 지표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5731D0-B403-5BBD-E8C2-10B4FBDD7BBC}"/>
              </a:ext>
            </a:extLst>
          </p:cNvPr>
          <p:cNvSpPr txBox="1"/>
          <p:nvPr/>
        </p:nvSpPr>
        <p:spPr>
          <a:xfrm>
            <a:off x="831865" y="1696599"/>
            <a:ext cx="3489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(2018.01.01~2022.06.30)</a:t>
            </a:r>
            <a:endParaRPr lang="ko-KR" altLang="en-US" sz="2000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</p:txBody>
      </p: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DED1A939-A7A1-B09E-AEAE-1E4C0A06511A}"/>
              </a:ext>
            </a:extLst>
          </p:cNvPr>
          <p:cNvGrpSpPr/>
          <p:nvPr/>
        </p:nvGrpSpPr>
        <p:grpSpPr>
          <a:xfrm>
            <a:off x="831864" y="5092565"/>
            <a:ext cx="10648836" cy="4424445"/>
            <a:chOff x="876190" y="4168524"/>
            <a:chExt cx="10826538" cy="5610246"/>
          </a:xfrm>
        </p:grpSpPr>
        <p:pic>
          <p:nvPicPr>
            <p:cNvPr id="51" name="Object 17">
              <a:extLst>
                <a:ext uri="{FF2B5EF4-FFF2-40B4-BE49-F238E27FC236}">
                  <a16:creationId xmlns:a16="http://schemas.microsoft.com/office/drawing/2014/main" id="{ED44D384-7A53-6058-2FDB-923E85E13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190" y="4168524"/>
              <a:ext cx="10826538" cy="5610246"/>
            </a:xfrm>
            <a:prstGeom prst="rect">
              <a:avLst/>
            </a:prstGeom>
          </p:spPr>
        </p:pic>
      </p:grp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9688B05F-6D93-3491-7D10-85D3D0E6608B}"/>
              </a:ext>
            </a:extLst>
          </p:cNvPr>
          <p:cNvGraphicFramePr>
            <a:graphicFrameLocks noGrp="1"/>
          </p:cNvGraphicFramePr>
          <p:nvPr/>
        </p:nvGraphicFramePr>
        <p:xfrm>
          <a:off x="12040368" y="8082347"/>
          <a:ext cx="5257032" cy="1010920"/>
        </p:xfrm>
        <a:graphic>
          <a:graphicData uri="http://schemas.openxmlformats.org/drawingml/2006/table">
            <a:tbl>
              <a:tblPr firstRow="1" bandRow="1"/>
              <a:tblGrid>
                <a:gridCol w="2628516">
                  <a:extLst>
                    <a:ext uri="{9D8B030D-6E8A-4147-A177-3AD203B41FA5}">
                      <a16:colId xmlns:a16="http://schemas.microsoft.com/office/drawing/2014/main" val="2527751917"/>
                    </a:ext>
                  </a:extLst>
                </a:gridCol>
                <a:gridCol w="2628516">
                  <a:extLst>
                    <a:ext uri="{9D8B030D-6E8A-4147-A177-3AD203B41FA5}">
                      <a16:colId xmlns:a16="http://schemas.microsoft.com/office/drawing/2014/main" val="252775731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적용 데이터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KR Regular" panose="020B0500000000000000" pitchFamily="50" charset="-127"/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3D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데이터 출처</a:t>
                      </a:r>
                      <a:endParaRPr lang="ko-Kore-KR" altLang="en-US" dirty="0">
                        <a:solidFill>
                          <a:schemeClr val="bg1"/>
                        </a:solidFill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82102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CD91</a:t>
                      </a:r>
                      <a:r>
                        <a:rPr lang="ko-KR" altLang="en-US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일</a:t>
                      </a:r>
                      <a:r>
                        <a:rPr lang="en-US" altLang="ko-KR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콜금리</a:t>
                      </a:r>
                      <a:r>
                        <a:rPr lang="en-US" altLang="ko-KR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dirty="0" err="1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국고채</a:t>
                      </a:r>
                      <a:r>
                        <a:rPr lang="en-US" altLang="ko-KR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3</a:t>
                      </a:r>
                      <a:r>
                        <a:rPr lang="ko-KR" altLang="en-US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년</a:t>
                      </a:r>
                      <a:r>
                        <a:rPr lang="en-US" altLang="ko-KR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회사채</a:t>
                      </a:r>
                      <a:r>
                        <a:rPr lang="en-US" altLang="ko-KR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3</a:t>
                      </a:r>
                      <a:r>
                        <a:rPr lang="ko-KR" altLang="en-US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년</a:t>
                      </a:r>
                      <a:endParaRPr lang="en-US" altLang="ko-KR" dirty="0">
                        <a:latin typeface="Noto Sans KR Regular" panose="020B0500000000000000" pitchFamily="50" charset="-127"/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ea typeface="Noto Sans KR Regular" panose="020B0500000000000000"/>
                        </a:rPr>
                        <a:t>Naver Finance</a:t>
                      </a:r>
                      <a:endParaRPr lang="ko-Kore-KR" altLang="en-US" dirty="0"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05709"/>
                  </a:ext>
                </a:extLst>
              </a:tr>
            </a:tbl>
          </a:graphicData>
        </a:graphic>
      </p:graphicFrame>
      <p:grpSp>
        <p:nvGrpSpPr>
          <p:cNvPr id="2" name="그룹 1026">
            <a:extLst>
              <a:ext uri="{FF2B5EF4-FFF2-40B4-BE49-F238E27FC236}">
                <a16:creationId xmlns:a16="http://schemas.microsoft.com/office/drawing/2014/main" id="{6453F564-909B-6B79-5CEB-B880359CC6A1}"/>
              </a:ext>
            </a:extLst>
          </p:cNvPr>
          <p:cNvGrpSpPr/>
          <p:nvPr/>
        </p:nvGrpSpPr>
        <p:grpSpPr>
          <a:xfrm>
            <a:off x="831863" y="4388519"/>
            <a:ext cx="10648835" cy="704046"/>
            <a:chOff x="565680" y="4021342"/>
            <a:chExt cx="8605748" cy="2243616"/>
          </a:xfrm>
        </p:grpSpPr>
        <p:pic>
          <p:nvPicPr>
            <p:cNvPr id="4" name="Object 104">
              <a:extLst>
                <a:ext uri="{FF2B5EF4-FFF2-40B4-BE49-F238E27FC236}">
                  <a16:creationId xmlns:a16="http://schemas.microsoft.com/office/drawing/2014/main" id="{99A3FB37-67BC-3475-2D2D-7CE146E6F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680" y="4021342"/>
              <a:ext cx="8605748" cy="2243616"/>
            </a:xfrm>
            <a:prstGeom prst="rect">
              <a:avLst/>
            </a:prstGeom>
          </p:spPr>
        </p:pic>
      </p:grpSp>
      <p:grpSp>
        <p:nvGrpSpPr>
          <p:cNvPr id="5" name="그룹 1005">
            <a:extLst>
              <a:ext uri="{FF2B5EF4-FFF2-40B4-BE49-F238E27FC236}">
                <a16:creationId xmlns:a16="http://schemas.microsoft.com/office/drawing/2014/main" id="{E72E137F-CB19-5F09-70A0-18AF2120EFD6}"/>
              </a:ext>
            </a:extLst>
          </p:cNvPr>
          <p:cNvGrpSpPr/>
          <p:nvPr/>
        </p:nvGrpSpPr>
        <p:grpSpPr>
          <a:xfrm>
            <a:off x="831864" y="3288735"/>
            <a:ext cx="10648836" cy="1110845"/>
            <a:chOff x="876190" y="4168524"/>
            <a:chExt cx="10826538" cy="5610246"/>
          </a:xfrm>
        </p:grpSpPr>
        <p:pic>
          <p:nvPicPr>
            <p:cNvPr id="7" name="Object 17">
              <a:extLst>
                <a:ext uri="{FF2B5EF4-FFF2-40B4-BE49-F238E27FC236}">
                  <a16:creationId xmlns:a16="http://schemas.microsoft.com/office/drawing/2014/main" id="{E24DFE51-F3F9-6BE2-AB5E-546629D2D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190" y="4168524"/>
              <a:ext cx="10826538" cy="561024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14D4365-EB41-2A65-E6E6-C2726F6610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3675" y="4267255"/>
            <a:ext cx="6612039" cy="34570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D082E6-C3E9-9E18-7A49-848749EBEED9}"/>
              </a:ext>
            </a:extLst>
          </p:cNvPr>
          <p:cNvSpPr txBox="1"/>
          <p:nvPr/>
        </p:nvSpPr>
        <p:spPr>
          <a:xfrm>
            <a:off x="5105400" y="1165725"/>
            <a:ext cx="617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금리</a:t>
            </a:r>
            <a:r>
              <a:rPr lang="en-US" altLang="ko-KR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(Interest rate)</a:t>
            </a:r>
            <a:endParaRPr lang="ko-KR" altLang="en-US" sz="2400" b="1" dirty="0">
              <a:solidFill>
                <a:srgbClr val="224178"/>
              </a:solidFill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3219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40">
            <a:extLst>
              <a:ext uri="{FF2B5EF4-FFF2-40B4-BE49-F238E27FC236}">
                <a16:creationId xmlns:a16="http://schemas.microsoft.com/office/drawing/2014/main" id="{6A5FF095-7544-6CC2-61B8-95ECEC408BB9}"/>
              </a:ext>
            </a:extLst>
          </p:cNvPr>
          <p:cNvGraphicFramePr>
            <a:graphicFrameLocks noGrp="1"/>
          </p:cNvGraphicFramePr>
          <p:nvPr/>
        </p:nvGraphicFramePr>
        <p:xfrm>
          <a:off x="831864" y="2494072"/>
          <a:ext cx="10648836" cy="703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9019">
                  <a:extLst>
                    <a:ext uri="{9D8B030D-6E8A-4147-A177-3AD203B41FA5}">
                      <a16:colId xmlns:a16="http://schemas.microsoft.com/office/drawing/2014/main" val="1794795415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692402477"/>
                    </a:ext>
                  </a:extLst>
                </a:gridCol>
                <a:gridCol w="4057417">
                  <a:extLst>
                    <a:ext uri="{9D8B030D-6E8A-4147-A177-3AD203B41FA5}">
                      <a16:colId xmlns:a16="http://schemas.microsoft.com/office/drawing/2014/main" val="2649561328"/>
                    </a:ext>
                  </a:extLst>
                </a:gridCol>
              </a:tblGrid>
              <a:tr h="785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Subject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7A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정의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7A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배경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41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환율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서로 다른 통화의 교환비율로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기업의 수출 활동에 가장 직접적인 영향을 미치는 요인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규모가 큰 수출기업에 비해서 작은 수출기업이 환율 변화에 대해서 보다 민감하게 반응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6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금리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빌려준 돈이나 예금 따위에 붙는 이자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.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또는 그 비율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금리가 인상될 경우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기업의 부채 상환 부담이 가중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0947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err="1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발틱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 운임 지수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(BDI)</a:t>
                      </a:r>
                      <a:endParaRPr lang="ko-KR" altLang="en-US" sz="2200" dirty="0">
                        <a:solidFill>
                          <a:srgbClr val="6C6C6C"/>
                        </a:solidFill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석탄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철광석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곡물 등을 싣고 세계 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26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개 주요 항로를 오가는 선박의 운임지수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운송비에 대한 주요 지표이며 전세계 무역과 제조 활동량에 대해 알려주어 세계 경기의 대표 선행지표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01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곡물식량가격지수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유엔식량농업기구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(FAO)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가 대표 곡물식량 국제거래 가격을 종합해 매달 발표하는 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한국은 곡물 해외 의존도가 높아 국제 곡물 가격변동은 가공식품 및 배합사료 산업의 성과에 영향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89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국제 유가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WTI(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미국의 서부 텍사스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Brent(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북해의 </a:t>
                      </a:r>
                      <a:r>
                        <a:rPr lang="ko-KR" altLang="en-US" sz="2200" dirty="0" err="1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브렌트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 유전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Dubai(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중동 아랍에미리트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)</a:t>
                      </a:r>
                      <a:endParaRPr lang="ko-KR" altLang="en-US" sz="2200" dirty="0">
                        <a:solidFill>
                          <a:srgbClr val="6C6C6C"/>
                        </a:solidFill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국제유가 변동은 기업의 생산비용 증대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인플레이션 유발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가계 구매력 감소 야기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.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제조업 영향↑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898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원자재 가격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공업 생산의 원료가 되는 자재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경쟁력이 낮은 기업들은 생산비용 증가를 제품 가격에 전가하지 못해 채산성이 악화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가격경쟁력 상실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313206"/>
                  </a:ext>
                </a:extLst>
              </a:tr>
            </a:tbl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914826-A864-2C6C-6F76-60AAEBC3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EF621-C4F6-8A55-E021-05CE82F0AC34}"/>
              </a:ext>
            </a:extLst>
          </p:cNvPr>
          <p:cNvSpPr txBox="1"/>
          <p:nvPr/>
        </p:nvSpPr>
        <p:spPr>
          <a:xfrm>
            <a:off x="831864" y="1004999"/>
            <a:ext cx="450213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02 </a:t>
            </a:r>
            <a:r>
              <a:rPr lang="ko-KR" altLang="en-US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거시경제 지표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5731D0-B403-5BBD-E8C2-10B4FBDD7BBC}"/>
              </a:ext>
            </a:extLst>
          </p:cNvPr>
          <p:cNvSpPr txBox="1"/>
          <p:nvPr/>
        </p:nvSpPr>
        <p:spPr>
          <a:xfrm>
            <a:off x="831865" y="1696599"/>
            <a:ext cx="3489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(2018.01.01~2022.06.30)</a:t>
            </a:r>
            <a:endParaRPr lang="ko-KR" altLang="en-US" sz="2000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</p:txBody>
      </p: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DED1A939-A7A1-B09E-AEAE-1E4C0A06511A}"/>
              </a:ext>
            </a:extLst>
          </p:cNvPr>
          <p:cNvGrpSpPr/>
          <p:nvPr/>
        </p:nvGrpSpPr>
        <p:grpSpPr>
          <a:xfrm>
            <a:off x="825410" y="6268234"/>
            <a:ext cx="10648836" cy="3278991"/>
            <a:chOff x="876190" y="4168524"/>
            <a:chExt cx="10826538" cy="5610246"/>
          </a:xfrm>
        </p:grpSpPr>
        <p:pic>
          <p:nvPicPr>
            <p:cNvPr id="51" name="Object 17">
              <a:extLst>
                <a:ext uri="{FF2B5EF4-FFF2-40B4-BE49-F238E27FC236}">
                  <a16:creationId xmlns:a16="http://schemas.microsoft.com/office/drawing/2014/main" id="{ED44D384-7A53-6058-2FDB-923E85E13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190" y="4168524"/>
              <a:ext cx="10826538" cy="5610246"/>
            </a:xfrm>
            <a:prstGeom prst="rect">
              <a:avLst/>
            </a:prstGeom>
          </p:spPr>
        </p:pic>
      </p:grp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9688B05F-6D93-3491-7D10-85D3D0E6608B}"/>
              </a:ext>
            </a:extLst>
          </p:cNvPr>
          <p:cNvGraphicFramePr>
            <a:graphicFrameLocks noGrp="1"/>
          </p:cNvGraphicFramePr>
          <p:nvPr/>
        </p:nvGraphicFramePr>
        <p:xfrm>
          <a:off x="12040368" y="8082347"/>
          <a:ext cx="5257032" cy="741680"/>
        </p:xfrm>
        <a:graphic>
          <a:graphicData uri="http://schemas.openxmlformats.org/drawingml/2006/table">
            <a:tbl>
              <a:tblPr firstRow="1" bandRow="1"/>
              <a:tblGrid>
                <a:gridCol w="2628516">
                  <a:extLst>
                    <a:ext uri="{9D8B030D-6E8A-4147-A177-3AD203B41FA5}">
                      <a16:colId xmlns:a16="http://schemas.microsoft.com/office/drawing/2014/main" val="2527751917"/>
                    </a:ext>
                  </a:extLst>
                </a:gridCol>
                <a:gridCol w="2628516">
                  <a:extLst>
                    <a:ext uri="{9D8B030D-6E8A-4147-A177-3AD203B41FA5}">
                      <a16:colId xmlns:a16="http://schemas.microsoft.com/office/drawing/2014/main" val="252775731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적용 데이터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KR Regular" panose="020B0500000000000000" pitchFamily="50" charset="-127"/>
                        <a:ea typeface="Noto Sans KR Regular" panose="020B050000000000000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30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데이터 출처</a:t>
                      </a:r>
                      <a:endParaRPr lang="ko-Kore-KR" altLang="en-US" dirty="0">
                        <a:solidFill>
                          <a:schemeClr val="bg1"/>
                        </a:solidFill>
                        <a:ea typeface="Noto Sans KR Regular" panose="020B050000000000000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30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82102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dirty="0" err="1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발틱운임지수</a:t>
                      </a:r>
                      <a:r>
                        <a:rPr lang="en-US" altLang="ko-KR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(BDI)</a:t>
                      </a:r>
                      <a:r>
                        <a:rPr lang="ko-KR" altLang="en-US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 </a:t>
                      </a:r>
                      <a:endParaRPr lang="ko-Kore-KR" altLang="en-US" dirty="0">
                        <a:latin typeface="Noto Sans KR Regular" panose="020B0500000000000000" pitchFamily="50" charset="-127"/>
                        <a:ea typeface="Noto Sans KR Regular" panose="020B050000000000000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ea typeface="Noto Sans KR Regular" panose="020B0500000000000000"/>
                        </a:rPr>
                        <a:t>Investing.com</a:t>
                      </a:r>
                      <a:endParaRPr lang="ko-Kore-KR" altLang="en-US" dirty="0">
                        <a:ea typeface="Noto Sans KR Regular" panose="020B050000000000000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05709"/>
                  </a:ext>
                </a:extLst>
              </a:tr>
            </a:tbl>
          </a:graphicData>
        </a:graphic>
      </p:graphicFrame>
      <p:grpSp>
        <p:nvGrpSpPr>
          <p:cNvPr id="2" name="그룹 1005">
            <a:extLst>
              <a:ext uri="{FF2B5EF4-FFF2-40B4-BE49-F238E27FC236}">
                <a16:creationId xmlns:a16="http://schemas.microsoft.com/office/drawing/2014/main" id="{079A4032-DBC4-1906-4748-9E6973FCA166}"/>
              </a:ext>
            </a:extLst>
          </p:cNvPr>
          <p:cNvGrpSpPr/>
          <p:nvPr/>
        </p:nvGrpSpPr>
        <p:grpSpPr>
          <a:xfrm>
            <a:off x="810333" y="3283983"/>
            <a:ext cx="10648836" cy="1838797"/>
            <a:chOff x="876190" y="4168524"/>
            <a:chExt cx="10826538" cy="5610246"/>
          </a:xfrm>
        </p:grpSpPr>
        <p:pic>
          <p:nvPicPr>
            <p:cNvPr id="4" name="Object 17">
              <a:extLst>
                <a:ext uri="{FF2B5EF4-FFF2-40B4-BE49-F238E27FC236}">
                  <a16:creationId xmlns:a16="http://schemas.microsoft.com/office/drawing/2014/main" id="{B04EB064-A4C1-3DD5-0602-D95956EFB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190" y="4168524"/>
              <a:ext cx="10826538" cy="5610246"/>
            </a:xfrm>
            <a:prstGeom prst="rect">
              <a:avLst/>
            </a:prstGeom>
          </p:spPr>
        </p:pic>
      </p:grp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5853D94F-DB0B-A351-59CA-DEA6949782EB}"/>
              </a:ext>
            </a:extLst>
          </p:cNvPr>
          <p:cNvGrpSpPr/>
          <p:nvPr/>
        </p:nvGrpSpPr>
        <p:grpSpPr>
          <a:xfrm>
            <a:off x="810333" y="5122780"/>
            <a:ext cx="10663913" cy="1145454"/>
            <a:chOff x="800374" y="4027711"/>
            <a:chExt cx="10889639" cy="1698388"/>
          </a:xfrm>
        </p:grpSpPr>
        <p:pic>
          <p:nvPicPr>
            <p:cNvPr id="7" name="Object 9">
              <a:extLst>
                <a:ext uri="{FF2B5EF4-FFF2-40B4-BE49-F238E27FC236}">
                  <a16:creationId xmlns:a16="http://schemas.microsoft.com/office/drawing/2014/main" id="{CD2A63ED-CB3A-6BB5-5BEB-BC6B7EB54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374" y="4027711"/>
              <a:ext cx="10889639" cy="1698388"/>
            </a:xfrm>
            <a:prstGeom prst="rect">
              <a:avLst/>
            </a:prstGeom>
          </p:spPr>
        </p:pic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4A006182-A292-7C46-710E-92755F29C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070" y="4071496"/>
            <a:ext cx="6821643" cy="373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3121AC-0F92-0FE3-1DE2-40905073C8B8}"/>
              </a:ext>
            </a:extLst>
          </p:cNvPr>
          <p:cNvSpPr txBox="1"/>
          <p:nvPr/>
        </p:nvSpPr>
        <p:spPr>
          <a:xfrm>
            <a:off x="4953000" y="1194346"/>
            <a:ext cx="617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발틱운임지수</a:t>
            </a:r>
            <a:r>
              <a:rPr lang="en-US" altLang="ko-KR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(BDI)</a:t>
            </a:r>
            <a:endParaRPr lang="ko-KR" altLang="en-US" sz="2400" b="1" dirty="0">
              <a:solidFill>
                <a:srgbClr val="224178"/>
              </a:solidFill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96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40">
            <a:extLst>
              <a:ext uri="{FF2B5EF4-FFF2-40B4-BE49-F238E27FC236}">
                <a16:creationId xmlns:a16="http://schemas.microsoft.com/office/drawing/2014/main" id="{9C8DC2BE-C1FD-7ED8-B147-E6375288DD42}"/>
              </a:ext>
            </a:extLst>
          </p:cNvPr>
          <p:cNvGraphicFramePr>
            <a:graphicFrameLocks noGrp="1"/>
          </p:cNvGraphicFramePr>
          <p:nvPr/>
        </p:nvGraphicFramePr>
        <p:xfrm>
          <a:off x="831864" y="2494072"/>
          <a:ext cx="10648836" cy="703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9019">
                  <a:extLst>
                    <a:ext uri="{9D8B030D-6E8A-4147-A177-3AD203B41FA5}">
                      <a16:colId xmlns:a16="http://schemas.microsoft.com/office/drawing/2014/main" val="1794795415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692402477"/>
                    </a:ext>
                  </a:extLst>
                </a:gridCol>
                <a:gridCol w="4057417">
                  <a:extLst>
                    <a:ext uri="{9D8B030D-6E8A-4147-A177-3AD203B41FA5}">
                      <a16:colId xmlns:a16="http://schemas.microsoft.com/office/drawing/2014/main" val="2649561328"/>
                    </a:ext>
                  </a:extLst>
                </a:gridCol>
              </a:tblGrid>
              <a:tr h="785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Subject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7A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정의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7A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배경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41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환율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서로 다른 통화의 교환비율로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기업의 수출 활동에 가장 직접적인 영향을 미치는 요인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규모가 큰 수출기업에 비해서 작은 수출기업이 환율 변화에 대해서 보다 민감하게 반응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6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금리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빌려준 돈이나 예금 따위에 붙는 이자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.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또는 그 비율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금리가 인상될 경우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기업의 부채 상환 부담이 가중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0947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err="1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발틱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 운임 지수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(BDI)</a:t>
                      </a:r>
                      <a:endParaRPr lang="ko-KR" altLang="en-US" sz="2200" dirty="0">
                        <a:solidFill>
                          <a:srgbClr val="6C6C6C"/>
                        </a:solidFill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석탄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철광석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곡물 등을 싣고 세계 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26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개 주요 항로를 오가는 선박의 운임지수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운송비에 대한 주요 지표이며 전세계 무역과 제조 활동량에 대해 알려주어 세계 경기의 대표 선행지표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01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곡물식량가격지수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유엔식량농업기구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(FAO)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가 대표 곡물식량 국제거래 가격을 종합해 매달 발표하는 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한국은 곡물 해외 의존도가 높아 국제 곡물 가격변동은 가공식품 및 배합사료 산업의 성과에 영향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89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국제 유가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WTI(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미국의 서부 텍사스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Brent(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북해의 </a:t>
                      </a:r>
                      <a:r>
                        <a:rPr lang="ko-KR" altLang="en-US" sz="2200" dirty="0" err="1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브렌트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 유전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Dubai(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중동 아랍에미리트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)</a:t>
                      </a:r>
                      <a:endParaRPr lang="ko-KR" altLang="en-US" sz="2200" dirty="0">
                        <a:solidFill>
                          <a:srgbClr val="6C6C6C"/>
                        </a:solidFill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국제유가 변동은 기업의 생산비용 증대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인플레이션 유발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가계 구매력 감소 야기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.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제조업 영향↑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898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원자재 가격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공업 생산의 원료가 되는 자재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경쟁력이 낮은 기업들은 생산비용 증가를 제품 가격에 전가하지 못해 채산성이 악화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가격경쟁력 상실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313206"/>
                  </a:ext>
                </a:extLst>
              </a:tr>
            </a:tbl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914826-A864-2C6C-6F76-60AAEBC3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EF621-C4F6-8A55-E021-05CE82F0AC34}"/>
              </a:ext>
            </a:extLst>
          </p:cNvPr>
          <p:cNvSpPr txBox="1"/>
          <p:nvPr/>
        </p:nvSpPr>
        <p:spPr>
          <a:xfrm>
            <a:off x="831864" y="1004999"/>
            <a:ext cx="450213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02 </a:t>
            </a:r>
            <a:r>
              <a:rPr lang="ko-KR" altLang="en-US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거시경제 지표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5731D0-B403-5BBD-E8C2-10B4FBDD7BBC}"/>
              </a:ext>
            </a:extLst>
          </p:cNvPr>
          <p:cNvSpPr txBox="1"/>
          <p:nvPr/>
        </p:nvSpPr>
        <p:spPr>
          <a:xfrm>
            <a:off x="831865" y="1696599"/>
            <a:ext cx="3489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(2018.01.01~2022.06.30)</a:t>
            </a:r>
            <a:endParaRPr lang="ko-KR" altLang="en-US" sz="2000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</p:txBody>
      </p: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DED1A939-A7A1-B09E-AEAE-1E4C0A06511A}"/>
              </a:ext>
            </a:extLst>
          </p:cNvPr>
          <p:cNvGrpSpPr/>
          <p:nvPr/>
        </p:nvGrpSpPr>
        <p:grpSpPr>
          <a:xfrm>
            <a:off x="862018" y="7302361"/>
            <a:ext cx="10648836" cy="2212191"/>
            <a:chOff x="876190" y="4168524"/>
            <a:chExt cx="10826538" cy="5610246"/>
          </a:xfrm>
        </p:grpSpPr>
        <p:pic>
          <p:nvPicPr>
            <p:cNvPr id="51" name="Object 17">
              <a:extLst>
                <a:ext uri="{FF2B5EF4-FFF2-40B4-BE49-F238E27FC236}">
                  <a16:creationId xmlns:a16="http://schemas.microsoft.com/office/drawing/2014/main" id="{ED44D384-7A53-6058-2FDB-923E85E13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190" y="4168524"/>
              <a:ext cx="10826538" cy="5610246"/>
            </a:xfrm>
            <a:prstGeom prst="rect">
              <a:avLst/>
            </a:prstGeom>
          </p:spPr>
        </p:pic>
      </p:grp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9688B05F-6D93-3491-7D10-85D3D0E6608B}"/>
              </a:ext>
            </a:extLst>
          </p:cNvPr>
          <p:cNvGraphicFramePr>
            <a:graphicFrameLocks noGrp="1"/>
          </p:cNvGraphicFramePr>
          <p:nvPr/>
        </p:nvGraphicFramePr>
        <p:xfrm>
          <a:off x="12040368" y="8082347"/>
          <a:ext cx="5257032" cy="1010920"/>
        </p:xfrm>
        <a:graphic>
          <a:graphicData uri="http://schemas.openxmlformats.org/drawingml/2006/table">
            <a:tbl>
              <a:tblPr firstRow="1" bandRow="1"/>
              <a:tblGrid>
                <a:gridCol w="2628516">
                  <a:extLst>
                    <a:ext uri="{9D8B030D-6E8A-4147-A177-3AD203B41FA5}">
                      <a16:colId xmlns:a16="http://schemas.microsoft.com/office/drawing/2014/main" val="2527751917"/>
                    </a:ext>
                  </a:extLst>
                </a:gridCol>
                <a:gridCol w="2628516">
                  <a:extLst>
                    <a:ext uri="{9D8B030D-6E8A-4147-A177-3AD203B41FA5}">
                      <a16:colId xmlns:a16="http://schemas.microsoft.com/office/drawing/2014/main" val="252775731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적용 데이터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KR Regular" panose="020B0500000000000000" pitchFamily="50" charset="-127"/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A8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데이터 출처</a:t>
                      </a:r>
                      <a:endParaRPr lang="ko-Kore-KR" altLang="en-US" dirty="0">
                        <a:solidFill>
                          <a:schemeClr val="bg1"/>
                        </a:solidFill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A8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82102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/>
                          <a:cs typeface="+mn-cs"/>
                        </a:rPr>
                        <a:t>옥수수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/>
                          <a:cs typeface="+mn-cs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/>
                          <a:cs typeface="+mn-cs"/>
                        </a:rPr>
                        <a:t>밀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/>
                          <a:cs typeface="+mn-cs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/>
                          <a:cs typeface="+mn-cs"/>
                        </a:rPr>
                        <a:t>콩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/>
                          <a:cs typeface="+mn-cs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식량가격지수</a:t>
                      </a:r>
                      <a:endParaRPr lang="en-US" altLang="ko-KR" dirty="0">
                        <a:latin typeface="Noto Sans KR Regular" panose="020B0500000000000000" pitchFamily="50" charset="-127"/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a typeface="Noto Sans KR Regular" panose="020B0500000000000000"/>
                        </a:rPr>
                        <a:t>국제연합식량기구</a:t>
                      </a:r>
                      <a:endParaRPr lang="ko-Kore-KR" altLang="en-US" dirty="0"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05709"/>
                  </a:ext>
                </a:extLst>
              </a:tr>
            </a:tbl>
          </a:graphicData>
        </a:graphic>
      </p:graphicFrame>
      <p:pic>
        <p:nvPicPr>
          <p:cNvPr id="2" name="Object 17">
            <a:extLst>
              <a:ext uri="{FF2B5EF4-FFF2-40B4-BE49-F238E27FC236}">
                <a16:creationId xmlns:a16="http://schemas.microsoft.com/office/drawing/2014/main" id="{0AD68617-E59D-4CD4-11BE-1854DA92FB7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1864" y="3279965"/>
            <a:ext cx="10648836" cy="2978013"/>
          </a:xfrm>
          <a:prstGeom prst="rect">
            <a:avLst/>
          </a:prstGeom>
        </p:spPr>
      </p:pic>
      <p:grpSp>
        <p:nvGrpSpPr>
          <p:cNvPr id="4" name="그룹 1004">
            <a:extLst>
              <a:ext uri="{FF2B5EF4-FFF2-40B4-BE49-F238E27FC236}">
                <a16:creationId xmlns:a16="http://schemas.microsoft.com/office/drawing/2014/main" id="{59C417A4-DF34-D98E-B0E8-37CB299875E3}"/>
              </a:ext>
            </a:extLst>
          </p:cNvPr>
          <p:cNvGrpSpPr/>
          <p:nvPr/>
        </p:nvGrpSpPr>
        <p:grpSpPr>
          <a:xfrm>
            <a:off x="816787" y="6209478"/>
            <a:ext cx="10694067" cy="1212330"/>
            <a:chOff x="823280" y="5605456"/>
            <a:chExt cx="10889639" cy="1053208"/>
          </a:xfrm>
        </p:grpSpPr>
        <p:pic>
          <p:nvPicPr>
            <p:cNvPr id="5" name="Object 13">
              <a:extLst>
                <a:ext uri="{FF2B5EF4-FFF2-40B4-BE49-F238E27FC236}">
                  <a16:creationId xmlns:a16="http://schemas.microsoft.com/office/drawing/2014/main" id="{9A88A651-CDE2-FA8B-918C-643F240C0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280" y="5605456"/>
              <a:ext cx="10889639" cy="1053208"/>
            </a:xfrm>
            <a:prstGeom prst="rect">
              <a:avLst/>
            </a:prstGeom>
          </p:spPr>
        </p:pic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AAE5A3FA-CFD9-D728-66CE-6C8413104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931" y="4229100"/>
            <a:ext cx="6709783" cy="358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6B92EE-D67B-E577-4BD8-34DBC7EC426A}"/>
              </a:ext>
            </a:extLst>
          </p:cNvPr>
          <p:cNvSpPr txBox="1"/>
          <p:nvPr/>
        </p:nvSpPr>
        <p:spPr>
          <a:xfrm>
            <a:off x="4953000" y="1192337"/>
            <a:ext cx="617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곡물가격지수 </a:t>
            </a:r>
            <a:r>
              <a:rPr lang="en-US" altLang="ko-KR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&amp; </a:t>
            </a:r>
            <a:r>
              <a:rPr lang="ko-KR" altLang="en-US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식량가격지수</a:t>
            </a:r>
          </a:p>
        </p:txBody>
      </p:sp>
    </p:spTree>
    <p:extLst>
      <p:ext uri="{BB962C8B-B14F-4D97-AF65-F5344CB8AC3E}">
        <p14:creationId xmlns:p14="http://schemas.microsoft.com/office/powerpoint/2010/main" val="106261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40">
            <a:extLst>
              <a:ext uri="{FF2B5EF4-FFF2-40B4-BE49-F238E27FC236}">
                <a16:creationId xmlns:a16="http://schemas.microsoft.com/office/drawing/2014/main" id="{28378AF4-1F68-BA9A-B8F8-5B862B64D88A}"/>
              </a:ext>
            </a:extLst>
          </p:cNvPr>
          <p:cNvGraphicFramePr>
            <a:graphicFrameLocks noGrp="1"/>
          </p:cNvGraphicFramePr>
          <p:nvPr/>
        </p:nvGraphicFramePr>
        <p:xfrm>
          <a:off x="831864" y="2494072"/>
          <a:ext cx="10648836" cy="703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9019">
                  <a:extLst>
                    <a:ext uri="{9D8B030D-6E8A-4147-A177-3AD203B41FA5}">
                      <a16:colId xmlns:a16="http://schemas.microsoft.com/office/drawing/2014/main" val="1794795415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692402477"/>
                    </a:ext>
                  </a:extLst>
                </a:gridCol>
                <a:gridCol w="4057417">
                  <a:extLst>
                    <a:ext uri="{9D8B030D-6E8A-4147-A177-3AD203B41FA5}">
                      <a16:colId xmlns:a16="http://schemas.microsoft.com/office/drawing/2014/main" val="2649561328"/>
                    </a:ext>
                  </a:extLst>
                </a:gridCol>
              </a:tblGrid>
              <a:tr h="785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Subject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7A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정의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7A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배경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41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환율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서로 다른 통화의 교환비율로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기업의 수출 활동에 가장 직접적인 영향을 미치는 요인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규모가 큰 수출기업에 비해서 작은 수출기업이 환율 변화에 대해서 보다 민감하게 반응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6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금리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빌려준 돈이나 예금 따위에 붙는 이자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.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또는 그 비율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금리가 인상될 경우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기업의 부채 상환 부담이 가중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0947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err="1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발틱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 운임 지수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(BDI)</a:t>
                      </a:r>
                      <a:endParaRPr lang="ko-KR" altLang="en-US" sz="2200" dirty="0">
                        <a:solidFill>
                          <a:srgbClr val="6C6C6C"/>
                        </a:solidFill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석탄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철광석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곡물 등을 싣고 세계 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26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개 주요 항로를 오가는 선박의 운임지수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운송비에 대한 주요 지표이며 전세계 무역과 제조 활동량에 대해 알려주어 세계 경기의 대표 선행지표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01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곡물식량가격지수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유엔식량농업기구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(FAO)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가 대표 곡물식량 국제거래 가격을 종합해 매달 발표하는 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한국은 곡물 해외 의존도가 높아 국제 곡물 가격변동은 가공식품 및 배합사료 산업의 성과에 영향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89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국제 유가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WTI(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미국의 서부 텍사스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Brent(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북해의 </a:t>
                      </a:r>
                      <a:r>
                        <a:rPr lang="ko-KR" altLang="en-US" sz="2200" dirty="0" err="1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브렌트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 유전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Dubai(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중동 아랍에미리트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)</a:t>
                      </a:r>
                      <a:endParaRPr lang="ko-KR" altLang="en-US" sz="2200" dirty="0">
                        <a:solidFill>
                          <a:srgbClr val="6C6C6C"/>
                        </a:solidFill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국제유가 변동은 기업의 생산비용 증대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인플레이션 유발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가계 구매력 감소 야기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.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제조업 영향↑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898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원자재 가격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공업 생산의 원료가 되는 자재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경쟁력이 낮은 기업들은 생산비용 증가를 제품 가격에 전가하지 못해 채산성이 악화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가격경쟁력 상실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313206"/>
                  </a:ext>
                </a:extLst>
              </a:tr>
            </a:tbl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914826-A864-2C6C-6F76-60AAEBC3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EF621-C4F6-8A55-E021-05CE82F0AC34}"/>
              </a:ext>
            </a:extLst>
          </p:cNvPr>
          <p:cNvSpPr txBox="1"/>
          <p:nvPr/>
        </p:nvSpPr>
        <p:spPr>
          <a:xfrm>
            <a:off x="831864" y="1004999"/>
            <a:ext cx="450213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02 </a:t>
            </a:r>
            <a:r>
              <a:rPr lang="ko-KR" altLang="en-US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거시경제 지표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5731D0-B403-5BBD-E8C2-10B4FBDD7BBC}"/>
              </a:ext>
            </a:extLst>
          </p:cNvPr>
          <p:cNvSpPr txBox="1"/>
          <p:nvPr/>
        </p:nvSpPr>
        <p:spPr>
          <a:xfrm>
            <a:off x="831865" y="1696599"/>
            <a:ext cx="3489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(2018.01.01~2022.06.30)</a:t>
            </a:r>
            <a:endParaRPr lang="ko-KR" altLang="en-US" sz="2000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</p:txBody>
      </p: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DED1A939-A7A1-B09E-AEAE-1E4C0A06511A}"/>
              </a:ext>
            </a:extLst>
          </p:cNvPr>
          <p:cNvGrpSpPr/>
          <p:nvPr/>
        </p:nvGrpSpPr>
        <p:grpSpPr>
          <a:xfrm>
            <a:off x="862018" y="8440102"/>
            <a:ext cx="10648836" cy="1081824"/>
            <a:chOff x="876190" y="4168524"/>
            <a:chExt cx="10826538" cy="5610246"/>
          </a:xfrm>
        </p:grpSpPr>
        <p:pic>
          <p:nvPicPr>
            <p:cNvPr id="51" name="Object 17">
              <a:extLst>
                <a:ext uri="{FF2B5EF4-FFF2-40B4-BE49-F238E27FC236}">
                  <a16:creationId xmlns:a16="http://schemas.microsoft.com/office/drawing/2014/main" id="{ED44D384-7A53-6058-2FDB-923E85E13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190" y="4168524"/>
              <a:ext cx="10826538" cy="5610246"/>
            </a:xfrm>
            <a:prstGeom prst="rect">
              <a:avLst/>
            </a:prstGeom>
          </p:spPr>
        </p:pic>
      </p:grp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9688B05F-6D93-3491-7D10-85D3D0E6608B}"/>
              </a:ext>
            </a:extLst>
          </p:cNvPr>
          <p:cNvGraphicFramePr>
            <a:graphicFrameLocks noGrp="1"/>
          </p:cNvGraphicFramePr>
          <p:nvPr/>
        </p:nvGraphicFramePr>
        <p:xfrm>
          <a:off x="12040368" y="8082347"/>
          <a:ext cx="5257032" cy="741680"/>
        </p:xfrm>
        <a:graphic>
          <a:graphicData uri="http://schemas.openxmlformats.org/drawingml/2006/table">
            <a:tbl>
              <a:tblPr firstRow="1" bandRow="1"/>
              <a:tblGrid>
                <a:gridCol w="2628516">
                  <a:extLst>
                    <a:ext uri="{9D8B030D-6E8A-4147-A177-3AD203B41FA5}">
                      <a16:colId xmlns:a16="http://schemas.microsoft.com/office/drawing/2014/main" val="2527751917"/>
                    </a:ext>
                  </a:extLst>
                </a:gridCol>
                <a:gridCol w="2628516">
                  <a:extLst>
                    <a:ext uri="{9D8B030D-6E8A-4147-A177-3AD203B41FA5}">
                      <a16:colId xmlns:a16="http://schemas.microsoft.com/office/drawing/2014/main" val="252775731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적용 데이터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KR Regular" panose="020B0500000000000000" pitchFamily="50" charset="-127"/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B24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데이터 출처</a:t>
                      </a:r>
                      <a:endParaRPr lang="ko-Kore-KR" altLang="en-US" dirty="0">
                        <a:solidFill>
                          <a:schemeClr val="bg1"/>
                        </a:solidFill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B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82102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/>
                          <a:cs typeface="+mn-cs"/>
                        </a:rPr>
                        <a:t>WTI, Brent, Dubai</a:t>
                      </a:r>
                      <a:endParaRPr lang="en-US" altLang="ko-KR" dirty="0">
                        <a:latin typeface="Noto Sans KR Regular" panose="020B0500000000000000" pitchFamily="50" charset="-127"/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a typeface="Noto Sans KR Regular" panose="020B0500000000000000"/>
                        </a:rPr>
                        <a:t>한국석유공사</a:t>
                      </a:r>
                      <a:endParaRPr lang="ko-Kore-KR" altLang="en-US" dirty="0"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05709"/>
                  </a:ext>
                </a:extLst>
              </a:tr>
            </a:tbl>
          </a:graphicData>
        </a:graphic>
      </p:graphicFrame>
      <p:pic>
        <p:nvPicPr>
          <p:cNvPr id="2" name="Object 17">
            <a:extLst>
              <a:ext uri="{FF2B5EF4-FFF2-40B4-BE49-F238E27FC236}">
                <a16:creationId xmlns:a16="http://schemas.microsoft.com/office/drawing/2014/main" id="{0AD68617-E59D-4CD4-11BE-1854DA92FB7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1864" y="3287339"/>
            <a:ext cx="10648836" cy="4105788"/>
          </a:xfrm>
          <a:prstGeom prst="rect">
            <a:avLst/>
          </a:prstGeom>
        </p:spPr>
      </p:pic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0B0FF785-7297-878A-02FA-4FF662800FFD}"/>
              </a:ext>
            </a:extLst>
          </p:cNvPr>
          <p:cNvGrpSpPr/>
          <p:nvPr/>
        </p:nvGrpSpPr>
        <p:grpSpPr>
          <a:xfrm>
            <a:off x="817891" y="7355688"/>
            <a:ext cx="10723118" cy="1081823"/>
            <a:chOff x="823280" y="6481646"/>
            <a:chExt cx="10889639" cy="2230192"/>
          </a:xfrm>
        </p:grpSpPr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176A5A9B-5755-D37E-468D-7FE36673B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280" y="6481646"/>
              <a:ext cx="10889639" cy="2230192"/>
            </a:xfrm>
            <a:prstGeom prst="rect">
              <a:avLst/>
            </a:prstGeom>
          </p:spPr>
        </p:pic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8D97894B-CA8A-70B4-4DA9-1F950787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596" y="4247782"/>
            <a:ext cx="6709784" cy="356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8A0FF2-BDC8-9E55-727A-353C08F4C5B4}"/>
              </a:ext>
            </a:extLst>
          </p:cNvPr>
          <p:cNvSpPr txBox="1"/>
          <p:nvPr/>
        </p:nvSpPr>
        <p:spPr>
          <a:xfrm>
            <a:off x="5029200" y="1160782"/>
            <a:ext cx="617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국제 유가</a:t>
            </a:r>
          </a:p>
        </p:txBody>
      </p:sp>
    </p:spTree>
    <p:extLst>
      <p:ext uri="{BB962C8B-B14F-4D97-AF65-F5344CB8AC3E}">
        <p14:creationId xmlns:p14="http://schemas.microsoft.com/office/powerpoint/2010/main" val="3614775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885073"/>
            <a:ext cx="2935126" cy="12866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73380" y="3910855"/>
            <a:ext cx="2193008" cy="2697817"/>
            <a:chOff x="14862260" y="3157791"/>
            <a:chExt cx="2193008" cy="24875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62260" y="3157791"/>
              <a:ext cx="2193008" cy="24875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36995" y="4009152"/>
            <a:ext cx="2193008" cy="2487545"/>
            <a:chOff x="5325875" y="3256088"/>
            <a:chExt cx="2193008" cy="24875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5875" y="3256088"/>
              <a:ext cx="2193008" cy="24875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87812" y="3941672"/>
            <a:ext cx="2193008" cy="2667000"/>
            <a:chOff x="11631401" y="3121842"/>
            <a:chExt cx="2193008" cy="24875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1401" y="3121842"/>
              <a:ext cx="2193008" cy="24875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74329" y="8938955"/>
            <a:ext cx="13840676" cy="49193"/>
            <a:chOff x="2477750" y="7915581"/>
            <a:chExt cx="13840676" cy="49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2477750" y="7915581"/>
              <a:ext cx="13840676" cy="4919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14400" y="758929"/>
            <a:ext cx="856449" cy="271292"/>
            <a:chOff x="952381" y="758929"/>
            <a:chExt cx="727023" cy="234274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5104E0B-0DC1-1FFA-21D0-E5E10C1B436E}"/>
              </a:ext>
            </a:extLst>
          </p:cNvPr>
          <p:cNvGrpSpPr/>
          <p:nvPr/>
        </p:nvGrpSpPr>
        <p:grpSpPr>
          <a:xfrm>
            <a:off x="10662185" y="2871997"/>
            <a:ext cx="2211195" cy="673841"/>
            <a:chOff x="4974433" y="2184594"/>
            <a:chExt cx="2211195" cy="67384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2600" y="2233468"/>
              <a:ext cx="1623028" cy="62496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CFD9F4-4C64-3D81-B847-885517584AE1}"/>
                </a:ext>
              </a:extLst>
            </p:cNvPr>
            <p:cNvSpPr txBox="1"/>
            <p:nvPr/>
          </p:nvSpPr>
          <p:spPr>
            <a:xfrm>
              <a:off x="4974433" y="2184594"/>
              <a:ext cx="5881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✨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FCB3540-344F-9831-D69F-C03F3E31F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77000" y="2247900"/>
              <a:ext cx="663794" cy="513335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C46ACEB-18F5-0FF7-5731-CC3325AD25ED}"/>
              </a:ext>
            </a:extLst>
          </p:cNvPr>
          <p:cNvGrpSpPr/>
          <p:nvPr/>
        </p:nvGrpSpPr>
        <p:grpSpPr>
          <a:xfrm>
            <a:off x="3311064" y="2871997"/>
            <a:ext cx="2202102" cy="628549"/>
            <a:chOff x="11337317" y="2240892"/>
            <a:chExt cx="2202102" cy="62854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16391" y="2283160"/>
              <a:ext cx="1623028" cy="54884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8D12EC-B85D-B6A8-F404-A112353FF3CC}"/>
                </a:ext>
              </a:extLst>
            </p:cNvPr>
            <p:cNvSpPr txBox="1"/>
            <p:nvPr/>
          </p:nvSpPr>
          <p:spPr>
            <a:xfrm>
              <a:off x="11337317" y="2240892"/>
              <a:ext cx="5881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✨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B684A00-0BA0-FAC4-E10C-26FE5370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790850" y="2356106"/>
              <a:ext cx="663794" cy="513335"/>
            </a:xfrm>
            <a:prstGeom prst="rect">
              <a:avLst/>
            </a:prstGeom>
          </p:spPr>
        </p:pic>
      </p:grp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B2209F07-066D-EB8C-6142-3FD7BA6E1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5" name="그룹 1015">
            <a:extLst>
              <a:ext uri="{FF2B5EF4-FFF2-40B4-BE49-F238E27FC236}">
                <a16:creationId xmlns:a16="http://schemas.microsoft.com/office/drawing/2014/main" id="{46451DFF-B1A7-2F71-67DF-15FD3A5AA12A}"/>
              </a:ext>
            </a:extLst>
          </p:cNvPr>
          <p:cNvGrpSpPr/>
          <p:nvPr/>
        </p:nvGrpSpPr>
        <p:grpSpPr>
          <a:xfrm>
            <a:off x="12757997" y="4229100"/>
            <a:ext cx="2193008" cy="2379572"/>
            <a:chOff x="11631401" y="3400398"/>
            <a:chExt cx="2193008" cy="2193008"/>
          </a:xfrm>
        </p:grpSpPr>
        <p:pic>
          <p:nvPicPr>
            <p:cNvPr id="22" name="Object 53">
              <a:extLst>
                <a:ext uri="{FF2B5EF4-FFF2-40B4-BE49-F238E27FC236}">
                  <a16:creationId xmlns:a16="http://schemas.microsoft.com/office/drawing/2014/main" id="{752C8113-6FB1-5022-3AC0-18C8E3974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31401" y="3400398"/>
              <a:ext cx="2193008" cy="2193008"/>
            </a:xfrm>
            <a:prstGeom prst="rect">
              <a:avLst/>
            </a:prstGeom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8455AE64-DB03-78EB-E0BC-9586482747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5252" y="4058346"/>
            <a:ext cx="2667000" cy="246059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0D0F7AD-170B-53B0-33D4-F8903B15E4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4725" y="4457700"/>
            <a:ext cx="2256095" cy="206124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768EA52-9305-8158-16F3-3CFCB9B13B82}"/>
              </a:ext>
            </a:extLst>
          </p:cNvPr>
          <p:cNvSpPr txBox="1"/>
          <p:nvPr/>
        </p:nvSpPr>
        <p:spPr>
          <a:xfrm>
            <a:off x="2672995" y="6784050"/>
            <a:ext cx="35210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분류 모델링 개선</a:t>
            </a:r>
            <a:endParaRPr kumimoji="1" lang="en-US" altLang="ko-KR" sz="2000" b="1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pPr algn="ctr"/>
            <a:endParaRPr kumimoji="1" lang="en-US" altLang="ko-KR" sz="2000" b="1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pPr algn="ctr"/>
            <a:r>
              <a:rPr kumimoji="1" lang="ko-KR" altLang="en-US" sz="2000" b="1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불균형 데이터 증강</a:t>
            </a:r>
            <a:endParaRPr kumimoji="1" lang="en-US" altLang="ko-KR" sz="2000" b="1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pPr algn="ctr"/>
            <a:endParaRPr kumimoji="1" lang="en-US" altLang="ko-KR" sz="2000" b="1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pPr algn="ctr"/>
            <a:r>
              <a:rPr kumimoji="1" lang="en-US" altLang="ko-KR" sz="2000" b="1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XAI</a:t>
            </a:r>
            <a:r>
              <a:rPr kumimoji="1" lang="ko-KR" altLang="en-US" sz="2000" b="1" dirty="0" err="1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를</a:t>
            </a:r>
            <a:r>
              <a:rPr kumimoji="1" lang="ko-KR" altLang="en-US" sz="2000" b="1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통한 변수 중요도 확인</a:t>
            </a:r>
            <a:endParaRPr kumimoji="1" lang="en-US" altLang="ko-KR" sz="2000" b="1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endParaRPr kumimoji="1" lang="en-US" altLang="ko-KR" sz="2000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endParaRPr kumimoji="1" lang="ko-Kore-KR" altLang="en-US" sz="2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01E77A-EB14-073A-F3B8-8AA1ADCEAFE9}"/>
              </a:ext>
            </a:extLst>
          </p:cNvPr>
          <p:cNvSpPr txBox="1"/>
          <p:nvPr/>
        </p:nvSpPr>
        <p:spPr>
          <a:xfrm>
            <a:off x="2863496" y="4046589"/>
            <a:ext cx="3140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김홍범</a:t>
            </a:r>
            <a:r>
              <a:rPr lang="en-US" altLang="ko-KR" sz="2000" b="1" dirty="0">
                <a:solidFill>
                  <a:schemeClr val="bg1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팀장</a:t>
            </a:r>
            <a:r>
              <a:rPr lang="en-US" altLang="ko-KR" sz="2000" b="1" dirty="0">
                <a:solidFill>
                  <a:schemeClr val="bg1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)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5895A4-C60E-BFBB-1A6D-F9750D22C87F}"/>
              </a:ext>
            </a:extLst>
          </p:cNvPr>
          <p:cNvSpPr txBox="1"/>
          <p:nvPr/>
        </p:nvSpPr>
        <p:spPr>
          <a:xfrm>
            <a:off x="7682769" y="4000500"/>
            <a:ext cx="3140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하연진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4FCD99-1E40-11A0-1B35-8DA60C8E5032}"/>
              </a:ext>
            </a:extLst>
          </p:cNvPr>
          <p:cNvSpPr txBox="1"/>
          <p:nvPr/>
        </p:nvSpPr>
        <p:spPr>
          <a:xfrm>
            <a:off x="12399881" y="3979857"/>
            <a:ext cx="3140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이태영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0BFEF9-D57D-5BBE-ACBE-6493ED672C42}"/>
              </a:ext>
            </a:extLst>
          </p:cNvPr>
          <p:cNvSpPr txBox="1"/>
          <p:nvPr/>
        </p:nvSpPr>
        <p:spPr>
          <a:xfrm>
            <a:off x="7523813" y="6784050"/>
            <a:ext cx="3521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인적자원지표 </a:t>
            </a:r>
            <a:r>
              <a:rPr kumimoji="1" lang="ko-KR" altLang="en-US" sz="2000" b="1" dirty="0" err="1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크롤링</a:t>
            </a:r>
            <a:endParaRPr kumimoji="1" lang="en-US" altLang="ko-KR" sz="2000" b="1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pPr algn="ctr"/>
            <a:endParaRPr kumimoji="1" lang="en-US" altLang="ko-KR" sz="2000" b="1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pPr algn="ctr"/>
            <a:r>
              <a:rPr kumimoji="1" lang="ko-KR" altLang="en-US" sz="2000" b="1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거시경제지표 </a:t>
            </a:r>
            <a:r>
              <a:rPr kumimoji="1" lang="ko-KR" altLang="en-US" sz="2000" b="1" dirty="0" err="1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크롤링</a:t>
            </a:r>
            <a:endParaRPr kumimoji="1" lang="en-US" altLang="ko-KR" sz="2000" b="1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pPr algn="ctr"/>
            <a:endParaRPr kumimoji="1" lang="en-US" altLang="ko-KR" sz="2000" b="1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pPr algn="ctr"/>
            <a:r>
              <a:rPr kumimoji="1" lang="ko-KR" altLang="en-US" sz="2000" b="1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외부파생변수 선행연구조사</a:t>
            </a:r>
            <a:endParaRPr kumimoji="1" lang="ko-Kore-KR" alt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5C3738E-4CD6-ABCF-2306-C77E9ACD5F68}"/>
              </a:ext>
            </a:extLst>
          </p:cNvPr>
          <p:cNvSpPr txBox="1"/>
          <p:nvPr/>
        </p:nvSpPr>
        <p:spPr>
          <a:xfrm>
            <a:off x="12209380" y="6787664"/>
            <a:ext cx="35210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베이스라인 </a:t>
            </a:r>
            <a:r>
              <a:rPr kumimoji="1" lang="ko-KR" altLang="en-US" sz="2000" b="1" dirty="0" err="1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전처리</a:t>
            </a:r>
            <a:endParaRPr kumimoji="1" lang="en-US" altLang="ko-KR" sz="2000" b="1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pPr algn="ctr"/>
            <a:endParaRPr kumimoji="1" lang="en-US" altLang="ko-KR" sz="2000" b="1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pPr algn="ctr"/>
            <a:r>
              <a:rPr kumimoji="1" lang="ko-KR" altLang="en-US" sz="2000" b="1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재무제표 </a:t>
            </a:r>
            <a:r>
              <a:rPr kumimoji="1" lang="ko-KR" altLang="en-US" sz="2000" b="1" dirty="0" err="1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전처리</a:t>
            </a:r>
            <a:endParaRPr kumimoji="1" lang="en-US" altLang="ko-KR" sz="2000" b="1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pPr algn="ctr"/>
            <a:endParaRPr kumimoji="1" lang="en-US" altLang="ko-KR" sz="2000" b="1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pPr algn="ctr"/>
            <a:r>
              <a:rPr kumimoji="1" lang="ko-KR" altLang="en-US" sz="2000" b="1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파생변수 생성</a:t>
            </a:r>
            <a:endParaRPr kumimoji="1" lang="en-US" altLang="ko-KR" sz="2000" b="1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  <a:p>
            <a:endParaRPr kumimoji="1" lang="ko-Kore-KR" alt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40">
            <a:extLst>
              <a:ext uri="{FF2B5EF4-FFF2-40B4-BE49-F238E27FC236}">
                <a16:creationId xmlns:a16="http://schemas.microsoft.com/office/drawing/2014/main" id="{BA4626A1-4D3F-E862-E075-0B45B8BDD326}"/>
              </a:ext>
            </a:extLst>
          </p:cNvPr>
          <p:cNvGraphicFramePr>
            <a:graphicFrameLocks noGrp="1"/>
          </p:cNvGraphicFramePr>
          <p:nvPr/>
        </p:nvGraphicFramePr>
        <p:xfrm>
          <a:off x="831864" y="2494072"/>
          <a:ext cx="10648836" cy="7033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9019">
                  <a:extLst>
                    <a:ext uri="{9D8B030D-6E8A-4147-A177-3AD203B41FA5}">
                      <a16:colId xmlns:a16="http://schemas.microsoft.com/office/drawing/2014/main" val="1794795415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1692402477"/>
                    </a:ext>
                  </a:extLst>
                </a:gridCol>
                <a:gridCol w="4057417">
                  <a:extLst>
                    <a:ext uri="{9D8B030D-6E8A-4147-A177-3AD203B41FA5}">
                      <a16:colId xmlns:a16="http://schemas.microsoft.com/office/drawing/2014/main" val="2649561328"/>
                    </a:ext>
                  </a:extLst>
                </a:gridCol>
              </a:tblGrid>
              <a:tr h="7855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500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Subject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7A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정의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7A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배경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41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환율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서로 다른 통화의 교환비율로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기업의 수출 활동에 가장 직접적인 영향을 미치는 요인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규모가 큰 수출기업에 비해서 작은 수출기업이 환율 변화에 대해서 보다 민감하게 반응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66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금리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빌려준 돈이나 예금 따위에 붙는 이자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.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또는 그 비율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금리가 인상될 경우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기업의 부채 상환 부담이 가중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0947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err="1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발틱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 운임 지수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(BDI)</a:t>
                      </a:r>
                      <a:endParaRPr lang="ko-KR" altLang="en-US" sz="2200" dirty="0">
                        <a:solidFill>
                          <a:srgbClr val="6C6C6C"/>
                        </a:solidFill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석탄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철광석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곡물 등을 싣고 세계 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26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개 주요 항로를 오가는 선박의 운임지수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운송비에 대한 주요 지표이며 전세계 무역과 제조 활동량에 대해 알려주어 세계 경기의 대표 선행지표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013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곡물식량가격지수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유엔식량농업기구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(FAO)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가 대표 곡물식량 국제거래 가격을 종합해 매달 발표하는 지수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한국은 곡물 해외 의존도가 높아 국제 곡물 가격변동은 가공식품 및 배합사료 산업의 성과에 영향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89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국제 유가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WTI(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미국의 서부 텍사스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Brent(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북해의 </a:t>
                      </a:r>
                      <a:r>
                        <a:rPr lang="ko-KR" altLang="en-US" sz="2200" dirty="0" err="1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브렌트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 유전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Dubai(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중동 아랍에미리트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)</a:t>
                      </a:r>
                      <a:endParaRPr lang="ko-KR" altLang="en-US" sz="2200" dirty="0">
                        <a:solidFill>
                          <a:srgbClr val="6C6C6C"/>
                        </a:solidFill>
                        <a:ea typeface="Noto Sans KR Regular" panose="020B050000000000000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국제유가 변동은 기업의 생산비용 증대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인플레이션 유발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가계 구매력 감소 야기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.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제조업 영향↑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898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원자재 가격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공업 생산의 원료가 되는 자재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경쟁력이 낮은 기업들은 생산비용 증가를 제품 가격에 전가하지 못해 채산성이 악화</a:t>
                      </a:r>
                      <a:r>
                        <a:rPr lang="en-US" altLang="ko-KR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sz="2200" dirty="0">
                          <a:solidFill>
                            <a:srgbClr val="6C6C6C"/>
                          </a:solidFill>
                          <a:ea typeface="Noto Sans KR Regular" panose="020B0500000000000000"/>
                        </a:rPr>
                        <a:t>가격경쟁력 상실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313206"/>
                  </a:ext>
                </a:extLst>
              </a:tr>
            </a:tbl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914826-A864-2C6C-6F76-60AAEBC3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EF621-C4F6-8A55-E021-05CE82F0AC34}"/>
              </a:ext>
            </a:extLst>
          </p:cNvPr>
          <p:cNvSpPr txBox="1"/>
          <p:nvPr/>
        </p:nvSpPr>
        <p:spPr>
          <a:xfrm>
            <a:off x="831864" y="1004999"/>
            <a:ext cx="450213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02 </a:t>
            </a:r>
            <a:r>
              <a:rPr lang="ko-KR" altLang="en-US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거시경제 지표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5731D0-B403-5BBD-E8C2-10B4FBDD7BBC}"/>
              </a:ext>
            </a:extLst>
          </p:cNvPr>
          <p:cNvSpPr txBox="1"/>
          <p:nvPr/>
        </p:nvSpPr>
        <p:spPr>
          <a:xfrm>
            <a:off x="831865" y="1696599"/>
            <a:ext cx="3489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(2018.01.01~2022.06.30)</a:t>
            </a:r>
            <a:endParaRPr lang="ko-KR" altLang="en-US" sz="2000" dirty="0">
              <a:latin typeface="Noto Sans KR Regular" panose="020B0500000000000000" pitchFamily="50" charset="-127"/>
              <a:ea typeface="Noto Sans KR Regular" panose="020B0500000000000000" pitchFamily="50" charset="-127"/>
            </a:endParaRPr>
          </a:p>
        </p:txBody>
      </p: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DED1A939-A7A1-B09E-AEAE-1E4C0A06511A}"/>
              </a:ext>
            </a:extLst>
          </p:cNvPr>
          <p:cNvGrpSpPr/>
          <p:nvPr/>
        </p:nvGrpSpPr>
        <p:grpSpPr>
          <a:xfrm>
            <a:off x="831864" y="3314700"/>
            <a:ext cx="10648836" cy="5115139"/>
            <a:chOff x="876190" y="4168524"/>
            <a:chExt cx="10826538" cy="5610246"/>
          </a:xfrm>
        </p:grpSpPr>
        <p:pic>
          <p:nvPicPr>
            <p:cNvPr id="51" name="Object 17">
              <a:extLst>
                <a:ext uri="{FF2B5EF4-FFF2-40B4-BE49-F238E27FC236}">
                  <a16:creationId xmlns:a16="http://schemas.microsoft.com/office/drawing/2014/main" id="{ED44D384-7A53-6058-2FDB-923E85E13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190" y="4168524"/>
              <a:ext cx="10826538" cy="5610246"/>
            </a:xfrm>
            <a:prstGeom prst="rect">
              <a:avLst/>
            </a:prstGeom>
          </p:spPr>
        </p:pic>
      </p:grp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9688B05F-6D93-3491-7D10-85D3D0E66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621773"/>
              </p:ext>
            </p:extLst>
          </p:nvPr>
        </p:nvGraphicFramePr>
        <p:xfrm>
          <a:off x="12040368" y="8082347"/>
          <a:ext cx="5257032" cy="1010920"/>
        </p:xfrm>
        <a:graphic>
          <a:graphicData uri="http://schemas.openxmlformats.org/drawingml/2006/table">
            <a:tbl>
              <a:tblPr firstRow="1" bandRow="1"/>
              <a:tblGrid>
                <a:gridCol w="2628516">
                  <a:extLst>
                    <a:ext uri="{9D8B030D-6E8A-4147-A177-3AD203B41FA5}">
                      <a16:colId xmlns:a16="http://schemas.microsoft.com/office/drawing/2014/main" val="2527751917"/>
                    </a:ext>
                  </a:extLst>
                </a:gridCol>
                <a:gridCol w="2628516">
                  <a:extLst>
                    <a:ext uri="{9D8B030D-6E8A-4147-A177-3AD203B41FA5}">
                      <a16:colId xmlns:a16="http://schemas.microsoft.com/office/drawing/2014/main" val="252775731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적용 데이터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Noto Sans KR Regular" panose="020B0500000000000000" pitchFamily="50" charset="-127"/>
                        <a:ea typeface="Noto Sans KR Regular" panose="020B050000000000000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6D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bg1"/>
                          </a:solidFill>
                          <a:ea typeface="Noto Sans KR Regular" panose="020B0500000000000000"/>
                        </a:rPr>
                        <a:t>데이터 출처</a:t>
                      </a:r>
                      <a:endParaRPr lang="ko-Kore-KR" altLang="en-US" dirty="0">
                        <a:solidFill>
                          <a:schemeClr val="bg1"/>
                        </a:solidFill>
                        <a:ea typeface="Noto Sans KR Regular" panose="020B050000000000000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6D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82102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금</a:t>
                      </a:r>
                      <a:r>
                        <a:rPr lang="en-US" altLang="ko-KR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은</a:t>
                      </a:r>
                      <a:r>
                        <a:rPr lang="en-US" altLang="ko-KR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구리</a:t>
                      </a:r>
                      <a:r>
                        <a:rPr lang="en-US" altLang="ko-KR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,</a:t>
                      </a:r>
                    </a:p>
                    <a:p>
                      <a:pPr algn="ctr"/>
                      <a:r>
                        <a:rPr lang="ko-KR" altLang="en-US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설탕</a:t>
                      </a:r>
                      <a:r>
                        <a:rPr lang="en-US" altLang="ko-KR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, </a:t>
                      </a:r>
                      <a:r>
                        <a:rPr lang="ko-KR" altLang="en-US" dirty="0">
                          <a:latin typeface="Noto Sans KR Regular" panose="020B0500000000000000" pitchFamily="50" charset="-127"/>
                          <a:ea typeface="Noto Sans KR Regular" panose="020B0500000000000000"/>
                        </a:rPr>
                        <a:t>솜</a:t>
                      </a:r>
                      <a:endParaRPr lang="ko-Kore-KR" altLang="en-US" dirty="0">
                        <a:latin typeface="Noto Sans KR Regular" panose="020B0500000000000000" pitchFamily="50" charset="-127"/>
                        <a:ea typeface="Noto Sans KR Regular" panose="020B050000000000000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ea typeface="Noto Sans KR Regular" panose="020B0500000000000000"/>
                        </a:rPr>
                        <a:t>퀀들</a:t>
                      </a:r>
                      <a:r>
                        <a:rPr lang="en-US" altLang="ko-KR" dirty="0">
                          <a:ea typeface="Noto Sans KR Regular" panose="020B0500000000000000"/>
                        </a:rPr>
                        <a:t>(</a:t>
                      </a:r>
                      <a:r>
                        <a:rPr lang="en-US" altLang="ko-KR" dirty="0" err="1">
                          <a:ea typeface="Noto Sans KR Regular" panose="020B0500000000000000"/>
                        </a:rPr>
                        <a:t>Quandle</a:t>
                      </a:r>
                      <a:r>
                        <a:rPr lang="en-US" altLang="ko-KR" dirty="0">
                          <a:ea typeface="Noto Sans KR Regular" panose="020B0500000000000000"/>
                        </a:rPr>
                        <a:t>),</a:t>
                      </a:r>
                    </a:p>
                    <a:p>
                      <a:pPr algn="ctr"/>
                      <a:r>
                        <a:rPr lang="en-US" altLang="ko-KR" dirty="0">
                          <a:ea typeface="Noto Sans KR Regular" panose="020B0500000000000000"/>
                        </a:rPr>
                        <a:t>KREI</a:t>
                      </a:r>
                      <a:r>
                        <a:rPr lang="ko-KR" altLang="en-US" dirty="0">
                          <a:ea typeface="Noto Sans KR Regular" panose="020B0500000000000000"/>
                        </a:rPr>
                        <a:t> 해외곡물시장정보</a:t>
                      </a:r>
                      <a:endParaRPr lang="en-US" altLang="ko-KR" dirty="0">
                        <a:ea typeface="Noto Sans KR Regular" panose="020B0500000000000000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05709"/>
                  </a:ext>
                </a:extLst>
              </a:tr>
            </a:tbl>
          </a:graphicData>
        </a:graphic>
      </p:graphicFrame>
      <p:grpSp>
        <p:nvGrpSpPr>
          <p:cNvPr id="2" name="그룹 1004">
            <a:extLst>
              <a:ext uri="{FF2B5EF4-FFF2-40B4-BE49-F238E27FC236}">
                <a16:creationId xmlns:a16="http://schemas.microsoft.com/office/drawing/2014/main" id="{B38718AF-7388-75C2-221F-62BAF4581966}"/>
              </a:ext>
            </a:extLst>
          </p:cNvPr>
          <p:cNvGrpSpPr/>
          <p:nvPr/>
        </p:nvGrpSpPr>
        <p:grpSpPr>
          <a:xfrm>
            <a:off x="802367" y="8429839"/>
            <a:ext cx="10678333" cy="1117386"/>
            <a:chOff x="823280" y="8749070"/>
            <a:chExt cx="10889639" cy="914602"/>
          </a:xfrm>
        </p:grpSpPr>
        <p:pic>
          <p:nvPicPr>
            <p:cNvPr id="4" name="Object 13">
              <a:extLst>
                <a:ext uri="{FF2B5EF4-FFF2-40B4-BE49-F238E27FC236}">
                  <a16:creationId xmlns:a16="http://schemas.microsoft.com/office/drawing/2014/main" id="{4D12A0BC-BAFD-A773-2D7A-D17EC0461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280" y="8749070"/>
              <a:ext cx="10889639" cy="914602"/>
            </a:xfrm>
            <a:prstGeom prst="rect">
              <a:avLst/>
            </a:prstGeom>
          </p:spPr>
        </p:pic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027980D4-B832-9BF4-11EB-9093BFE33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598" y="1135031"/>
            <a:ext cx="662711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D46BAC0-711E-C3B0-5715-FF1DB1E15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598" y="4476163"/>
            <a:ext cx="6677116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A5F9C5-8AC8-391C-47F9-5980ED8F6364}"/>
              </a:ext>
            </a:extLst>
          </p:cNvPr>
          <p:cNvSpPr txBox="1"/>
          <p:nvPr/>
        </p:nvSpPr>
        <p:spPr>
          <a:xfrm>
            <a:off x="4879301" y="1234934"/>
            <a:ext cx="617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원자재 </a:t>
            </a:r>
          </a:p>
        </p:txBody>
      </p:sp>
    </p:spTree>
    <p:extLst>
      <p:ext uri="{BB962C8B-B14F-4D97-AF65-F5344CB8AC3E}">
        <p14:creationId xmlns:p14="http://schemas.microsoft.com/office/powerpoint/2010/main" val="2514679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869E69-185F-A4CC-51B8-837A2F49EB25}"/>
              </a:ext>
            </a:extLst>
          </p:cNvPr>
          <p:cNvSpPr/>
          <p:nvPr/>
        </p:nvSpPr>
        <p:spPr>
          <a:xfrm>
            <a:off x="9144000" y="2238821"/>
            <a:ext cx="8378124" cy="487387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800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전 세계 </a:t>
            </a:r>
            <a:r>
              <a:rPr lang="en-US" altLang="ko-KR" sz="1800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ESG </a:t>
            </a:r>
            <a:r>
              <a:rPr lang="ko-KR" altLang="en-US" sz="1800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투자 총 운용자산</a:t>
            </a:r>
            <a:r>
              <a:rPr lang="en-US" altLang="ko-KR" sz="1800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(AUM)</a:t>
            </a:r>
            <a:r>
              <a:rPr lang="ko-KR" altLang="en-US" sz="1800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규모 및 추이 예측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914826-A864-2C6C-6F76-60AAEBC3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EF621-C4F6-8A55-E021-05CE82F0AC34}"/>
              </a:ext>
            </a:extLst>
          </p:cNvPr>
          <p:cNvSpPr txBox="1"/>
          <p:nvPr/>
        </p:nvSpPr>
        <p:spPr>
          <a:xfrm>
            <a:off x="831865" y="1004999"/>
            <a:ext cx="516585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00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03 </a:t>
            </a:r>
            <a:r>
              <a:rPr lang="ko-KR" altLang="en-US" sz="4300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인적자원 지표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453A6-68B7-A688-1235-1203665C3C42}"/>
              </a:ext>
            </a:extLst>
          </p:cNvPr>
          <p:cNvSpPr txBox="1"/>
          <p:nvPr/>
        </p:nvSpPr>
        <p:spPr>
          <a:xfrm>
            <a:off x="831865" y="2301913"/>
            <a:ext cx="82272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다우존스지속가능지수 </a:t>
            </a:r>
            <a:r>
              <a:rPr lang="en-US" altLang="ko-KR" sz="2200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(DJSI, Dow Jones Sustainability Indices)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8E9609-AA39-759B-1ACB-C47FF48E9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8" t="19215" r="18380" b="12541"/>
          <a:stretch/>
        </p:blipFill>
        <p:spPr bwMode="auto">
          <a:xfrm>
            <a:off x="9098907" y="3315535"/>
            <a:ext cx="8423217" cy="51024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C3ECC2-11F8-16D1-AC5D-72466A375897}"/>
              </a:ext>
            </a:extLst>
          </p:cNvPr>
          <p:cNvSpPr txBox="1"/>
          <p:nvPr/>
        </p:nvSpPr>
        <p:spPr>
          <a:xfrm>
            <a:off x="12126132" y="8544715"/>
            <a:ext cx="541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i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자료 </a:t>
            </a:r>
            <a:r>
              <a:rPr lang="en-US" altLang="ko-KR" sz="1200" i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: Deutsche Bank, Global Sustainable Alliance, </a:t>
            </a:r>
            <a:r>
              <a:rPr lang="en-US" altLang="ko-KR" sz="1200" i="1" dirty="0" err="1">
                <a:solidFill>
                  <a:schemeClr val="bg1">
                    <a:lumMod val="65000"/>
                  </a:schemeClr>
                </a:solidFill>
                <a:latin typeface="+mn-ea"/>
              </a:rPr>
              <a:t>zeb</a:t>
            </a:r>
            <a:r>
              <a:rPr lang="en-US" altLang="ko-KR" sz="1200" i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research.</a:t>
            </a:r>
            <a:endParaRPr lang="ko-KR" altLang="en-US" sz="1200" i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DA5074-1977-AFFD-4F42-BEB0EC997479}"/>
              </a:ext>
            </a:extLst>
          </p:cNvPr>
          <p:cNvSpPr txBox="1"/>
          <p:nvPr/>
        </p:nvSpPr>
        <p:spPr>
          <a:xfrm>
            <a:off x="12131298" y="3050301"/>
            <a:ext cx="541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단위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: 1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조 달러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99B258F-FE54-53AC-2F69-619C5ED52A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837" t="2588" r="12655" b="6494"/>
          <a:stretch/>
        </p:blipFill>
        <p:spPr>
          <a:xfrm>
            <a:off x="1330482" y="3204000"/>
            <a:ext cx="2103156" cy="29343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5DF8B8-878A-FD1D-0E65-4CF14B812280}"/>
              </a:ext>
            </a:extLst>
          </p:cNvPr>
          <p:cNvSpPr txBox="1"/>
          <p:nvPr/>
        </p:nvSpPr>
        <p:spPr>
          <a:xfrm>
            <a:off x="3752400" y="3523261"/>
            <a:ext cx="4449252" cy="1731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/>
              <a:t>대표적인 </a:t>
            </a:r>
            <a:r>
              <a:rPr lang="en-US" altLang="ko-KR" dirty="0"/>
              <a:t>ESG </a:t>
            </a:r>
            <a:r>
              <a:rPr lang="ko-KR" altLang="en-US" dirty="0"/>
              <a:t>평가지표인 다우존스지속가능지수에 따르면</a:t>
            </a:r>
            <a:r>
              <a:rPr lang="en-US" altLang="ko-KR" dirty="0"/>
              <a:t>, HR </a:t>
            </a:r>
            <a:r>
              <a:rPr lang="ko-KR" altLang="en-US" dirty="0"/>
              <a:t>관련 정책을 잘 펼치느냐가 기업의 투자매력도를 결정하는 데 </a:t>
            </a:r>
            <a:r>
              <a:rPr lang="en-US" altLang="ko-KR" dirty="0"/>
              <a:t>1/3 </a:t>
            </a:r>
            <a:r>
              <a:rPr lang="ko-KR" altLang="en-US" dirty="0"/>
              <a:t>정도의 높은 영향력을 가지고 있음</a:t>
            </a:r>
            <a:endParaRPr lang="en-US" altLang="ko-KR" dirty="0"/>
          </a:p>
        </p:txBody>
      </p:sp>
      <p:pic>
        <p:nvPicPr>
          <p:cNvPr id="19" name="Object 13">
            <a:extLst>
              <a:ext uri="{FF2B5EF4-FFF2-40B4-BE49-F238E27FC236}">
                <a16:creationId xmlns:a16="http://schemas.microsoft.com/office/drawing/2014/main" id="{EB20BD0C-0057-D01F-8391-CE3926B67A8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0340000">
            <a:off x="9671492" y="4141908"/>
            <a:ext cx="6556871" cy="1182271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63E21E6D-769C-C819-F552-C19AB65C42D2}"/>
              </a:ext>
            </a:extLst>
          </p:cNvPr>
          <p:cNvSpPr/>
          <p:nvPr/>
        </p:nvSpPr>
        <p:spPr>
          <a:xfrm>
            <a:off x="11602496" y="3365705"/>
            <a:ext cx="2656114" cy="2656114"/>
          </a:xfrm>
          <a:prstGeom prst="ellipse">
            <a:avLst/>
          </a:prstGeom>
          <a:solidFill>
            <a:srgbClr val="FFFF9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FFE187-4D92-4E55-DEBA-FC379497D656}"/>
              </a:ext>
            </a:extLst>
          </p:cNvPr>
          <p:cNvSpPr txBox="1"/>
          <p:nvPr/>
        </p:nvSpPr>
        <p:spPr>
          <a:xfrm>
            <a:off x="11640305" y="4269740"/>
            <a:ext cx="2656114" cy="114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부정적인 이슈의 기업을 배제하는 </a:t>
            </a:r>
            <a:r>
              <a:rPr lang="en-US" altLang="ko-KR" sz="1400" dirty="0">
                <a:solidFill>
                  <a:schemeClr val="tx1"/>
                </a:solidFill>
              </a:rPr>
              <a:t>“</a:t>
            </a:r>
            <a:r>
              <a:rPr lang="ko-KR" altLang="en-US" sz="1400" dirty="0">
                <a:solidFill>
                  <a:schemeClr val="tx1"/>
                </a:solidFill>
              </a:rPr>
              <a:t>소극적 지속가능투자</a:t>
            </a:r>
            <a:r>
              <a:rPr lang="en-US" altLang="ko-KR" sz="1400" dirty="0">
                <a:solidFill>
                  <a:schemeClr val="tx1"/>
                </a:solidFill>
              </a:rPr>
              <a:t>”</a:t>
            </a:r>
          </a:p>
          <a:p>
            <a:pPr algn="ctr"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ESG </a:t>
            </a:r>
            <a:r>
              <a:rPr lang="ko-KR" altLang="en-US" sz="1400" dirty="0">
                <a:solidFill>
                  <a:schemeClr val="tx1"/>
                </a:solidFill>
              </a:rPr>
              <a:t>성과를 추구하는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“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적극적 지속가능투자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”</a:t>
            </a:r>
            <a:endParaRPr lang="ko-KR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D64F9CB1-E8B0-9C32-A98B-DC04323E72D8}"/>
              </a:ext>
            </a:extLst>
          </p:cNvPr>
          <p:cNvGrpSpPr/>
          <p:nvPr/>
        </p:nvGrpSpPr>
        <p:grpSpPr>
          <a:xfrm rot="16200000">
            <a:off x="11922693" y="4800283"/>
            <a:ext cx="118460" cy="320502"/>
            <a:chOff x="8264711" y="6646616"/>
            <a:chExt cx="594795" cy="1609257"/>
          </a:xfrm>
        </p:grpSpPr>
        <p:pic>
          <p:nvPicPr>
            <p:cNvPr id="26" name="Object 27">
              <a:extLst>
                <a:ext uri="{FF2B5EF4-FFF2-40B4-BE49-F238E27FC236}">
                  <a16:creationId xmlns:a16="http://schemas.microsoft.com/office/drawing/2014/main" id="{7FBDFD9B-B485-9BA6-1088-F2A68C62E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264711" y="6646616"/>
              <a:ext cx="594795" cy="160925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3E7F6EF-7C99-0C91-CFB3-2CC23493234A}"/>
              </a:ext>
            </a:extLst>
          </p:cNvPr>
          <p:cNvSpPr txBox="1"/>
          <p:nvPr/>
        </p:nvSpPr>
        <p:spPr>
          <a:xfrm>
            <a:off x="696199" y="6374890"/>
            <a:ext cx="7785276" cy="2125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중소기업은 중견기업이나 대기업에 비해 </a:t>
            </a:r>
            <a:r>
              <a:rPr lang="en-US" altLang="ko-KR" dirty="0">
                <a:latin typeface="+mn-ea"/>
              </a:rPr>
              <a:t>ESG</a:t>
            </a:r>
            <a:r>
              <a:rPr lang="ko-KR" altLang="en-US" dirty="0">
                <a:latin typeface="+mn-ea"/>
              </a:rPr>
              <a:t>에 대한 인식이 부족하고 대비가 되어있지 않기 때문에</a:t>
            </a:r>
            <a:r>
              <a:rPr lang="en-US" altLang="ko-KR" dirty="0">
                <a:latin typeface="+mn-ea"/>
              </a:rPr>
              <a:t>, ESG </a:t>
            </a:r>
            <a:r>
              <a:rPr lang="ko-KR" altLang="en-US" dirty="0">
                <a:latin typeface="+mn-ea"/>
              </a:rPr>
              <a:t>확산에 따른 </a:t>
            </a:r>
            <a:r>
              <a:rPr lang="ko-KR" altLang="en-US" dirty="0" err="1">
                <a:latin typeface="+mn-ea"/>
              </a:rPr>
              <a:t>손실리스크가</a:t>
            </a:r>
            <a:r>
              <a:rPr lang="ko-KR" altLang="en-US" dirty="0">
                <a:latin typeface="+mn-ea"/>
              </a:rPr>
              <a:t> 큼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지속 가능성 프로그램</a:t>
            </a:r>
            <a:r>
              <a:rPr lang="en-US" altLang="ko-KR" dirty="0">
                <a:latin typeface="+mn-ea"/>
              </a:rPr>
              <a:t>(ESG)</a:t>
            </a:r>
            <a:r>
              <a:rPr lang="ko-KR" altLang="en-US" dirty="0">
                <a:latin typeface="+mn-ea"/>
              </a:rPr>
              <a:t>이 강력한 회사의 사기가 열악한 회사에 비해 </a:t>
            </a:r>
            <a:r>
              <a:rPr lang="en-US" altLang="ko-KR" dirty="0">
                <a:latin typeface="+mn-ea"/>
              </a:rPr>
              <a:t>55% /  </a:t>
            </a:r>
            <a:r>
              <a:rPr lang="ko-KR" altLang="en-US" dirty="0">
                <a:latin typeface="+mn-ea"/>
              </a:rPr>
              <a:t>직원 충성도 </a:t>
            </a:r>
            <a:r>
              <a:rPr lang="en-US" altLang="ko-KR" dirty="0">
                <a:latin typeface="+mn-ea"/>
              </a:rPr>
              <a:t>38% / </a:t>
            </a:r>
            <a:r>
              <a:rPr lang="ko-KR" altLang="en-US" dirty="0">
                <a:latin typeface="+mn-ea"/>
              </a:rPr>
              <a:t>생산성 </a:t>
            </a:r>
            <a:r>
              <a:rPr lang="en-US" altLang="ko-KR" dirty="0">
                <a:latin typeface="+mn-ea"/>
              </a:rPr>
              <a:t>16%</a:t>
            </a:r>
            <a:r>
              <a:rPr lang="ko-KR" altLang="en-US" dirty="0">
                <a:latin typeface="+mn-ea"/>
              </a:rPr>
              <a:t>가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 더 높음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연간 </a:t>
            </a:r>
            <a:r>
              <a:rPr lang="ko-KR" altLang="en-US" dirty="0" err="1">
                <a:latin typeface="+mn-ea"/>
              </a:rPr>
              <a:t>퇴직률은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3% </a:t>
            </a:r>
            <a:r>
              <a:rPr lang="ko-KR" altLang="en-US" dirty="0">
                <a:latin typeface="+mn-ea"/>
              </a:rPr>
              <a:t>이상 하락하여 이직으로 인한 교체 비용도 절감할 수 있음</a:t>
            </a:r>
            <a:r>
              <a:rPr lang="en-US" altLang="ko-KR" dirty="0">
                <a:latin typeface="+mn-ea"/>
              </a:rPr>
              <a:t>. </a:t>
            </a:r>
            <a:r>
              <a:rPr lang="en-US" altLang="ko-KR" sz="1400" i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By. Michael E. Porter</a:t>
            </a:r>
            <a:endParaRPr lang="ko-KR" altLang="en-US" sz="1400" i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C3E1BBE-665A-C835-351F-F19A1A0566D1}"/>
              </a:ext>
            </a:extLst>
          </p:cNvPr>
          <p:cNvSpPr/>
          <p:nvPr/>
        </p:nvSpPr>
        <p:spPr>
          <a:xfrm>
            <a:off x="2181983" y="8973755"/>
            <a:ext cx="13754219" cy="673920"/>
          </a:xfrm>
          <a:prstGeom prst="roundRect">
            <a:avLst>
              <a:gd name="adj" fmla="val 37689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14177"/>
                </a:solidFill>
              </a:rPr>
              <a:t>인적 자원 지표를 통해 측정이 상대적으로 어려운 중소기업의 </a:t>
            </a:r>
            <a:r>
              <a:rPr lang="en-US" altLang="ko-KR" dirty="0">
                <a:solidFill>
                  <a:srgbClr val="214177"/>
                </a:solidFill>
              </a:rPr>
              <a:t>ESG </a:t>
            </a:r>
            <a:r>
              <a:rPr lang="ko-KR" altLang="en-US" dirty="0">
                <a:solidFill>
                  <a:srgbClr val="214177"/>
                </a:solidFill>
              </a:rPr>
              <a:t>실천 정도 및 기업 경쟁력</a:t>
            </a:r>
            <a:r>
              <a:rPr lang="en-US" altLang="ko-KR" dirty="0">
                <a:solidFill>
                  <a:srgbClr val="214177"/>
                </a:solidFill>
              </a:rPr>
              <a:t>, </a:t>
            </a:r>
            <a:r>
              <a:rPr lang="ko-KR" altLang="en-US" dirty="0">
                <a:solidFill>
                  <a:srgbClr val="214177"/>
                </a:solidFill>
              </a:rPr>
              <a:t>지속가능성을 역으로 유추할 수 있을 것이다</a:t>
            </a:r>
            <a:r>
              <a:rPr lang="en-US" altLang="ko-KR" dirty="0">
                <a:solidFill>
                  <a:srgbClr val="214177"/>
                </a:solidFill>
              </a:rPr>
              <a:t>.</a:t>
            </a:r>
            <a:endParaRPr lang="ko-KR" altLang="en-US" dirty="0">
              <a:solidFill>
                <a:srgbClr val="2141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179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914826-A864-2C6C-6F76-60AAEBC3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EF621-C4F6-8A55-E021-05CE82F0AC34}"/>
              </a:ext>
            </a:extLst>
          </p:cNvPr>
          <p:cNvSpPr txBox="1"/>
          <p:nvPr/>
        </p:nvSpPr>
        <p:spPr>
          <a:xfrm>
            <a:off x="831865" y="1004999"/>
            <a:ext cx="516585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00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03 </a:t>
            </a:r>
            <a:r>
              <a:rPr lang="ko-KR" altLang="en-US" sz="4300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인적자원 지표</a:t>
            </a:r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48BF0EB5-D5AB-7CA8-BAA6-AF713547228A}"/>
              </a:ext>
            </a:extLst>
          </p:cNvPr>
          <p:cNvGrpSpPr/>
          <p:nvPr/>
        </p:nvGrpSpPr>
        <p:grpSpPr>
          <a:xfrm>
            <a:off x="2413218" y="2186862"/>
            <a:ext cx="13459278" cy="7456450"/>
            <a:chOff x="3597721" y="2340652"/>
            <a:chExt cx="11033508" cy="6112572"/>
          </a:xfrm>
        </p:grpSpPr>
        <p:grpSp>
          <p:nvGrpSpPr>
            <p:cNvPr id="12" name="그룹 1002">
              <a:extLst>
                <a:ext uri="{FF2B5EF4-FFF2-40B4-BE49-F238E27FC236}">
                  <a16:creationId xmlns:a16="http://schemas.microsoft.com/office/drawing/2014/main" id="{3392DA9B-C1E1-4E00-4B7D-47FB9757DEC8}"/>
                </a:ext>
              </a:extLst>
            </p:cNvPr>
            <p:cNvGrpSpPr/>
            <p:nvPr/>
          </p:nvGrpSpPr>
          <p:grpSpPr>
            <a:xfrm>
              <a:off x="11375436" y="4866725"/>
              <a:ext cx="3255793" cy="1892350"/>
              <a:chOff x="11375436" y="4866725"/>
              <a:chExt cx="3255793" cy="1892350"/>
            </a:xfrm>
          </p:grpSpPr>
          <p:pic>
            <p:nvPicPr>
              <p:cNvPr id="42" name="Object 3">
                <a:extLst>
                  <a:ext uri="{FF2B5EF4-FFF2-40B4-BE49-F238E27FC236}">
                    <a16:creationId xmlns:a16="http://schemas.microsoft.com/office/drawing/2014/main" id="{59FF8666-6850-8B4C-467E-D02B5B1DD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375436" y="4866725"/>
                <a:ext cx="3255793" cy="1892350"/>
              </a:xfrm>
              <a:prstGeom prst="rect">
                <a:avLst/>
              </a:prstGeom>
            </p:spPr>
          </p:pic>
        </p:grpSp>
        <p:grpSp>
          <p:nvGrpSpPr>
            <p:cNvPr id="13" name="그룹 1003">
              <a:extLst>
                <a:ext uri="{FF2B5EF4-FFF2-40B4-BE49-F238E27FC236}">
                  <a16:creationId xmlns:a16="http://schemas.microsoft.com/office/drawing/2014/main" id="{EAF5C5B3-91F1-656A-7FB6-127B41058252}"/>
                </a:ext>
              </a:extLst>
            </p:cNvPr>
            <p:cNvGrpSpPr/>
            <p:nvPr/>
          </p:nvGrpSpPr>
          <p:grpSpPr>
            <a:xfrm>
              <a:off x="8801786" y="3527221"/>
              <a:ext cx="3255793" cy="1892350"/>
              <a:chOff x="8801786" y="3527221"/>
              <a:chExt cx="3255793" cy="1892350"/>
            </a:xfrm>
          </p:grpSpPr>
          <p:pic>
            <p:nvPicPr>
              <p:cNvPr id="41" name="Object 6">
                <a:extLst>
                  <a:ext uri="{FF2B5EF4-FFF2-40B4-BE49-F238E27FC236}">
                    <a16:creationId xmlns:a16="http://schemas.microsoft.com/office/drawing/2014/main" id="{200E71AD-A9CC-132C-C60C-C1FF7A503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801786" y="3527221"/>
                <a:ext cx="3255793" cy="1892350"/>
              </a:xfrm>
              <a:prstGeom prst="rect">
                <a:avLst/>
              </a:prstGeom>
            </p:spPr>
          </p:pic>
        </p:grpSp>
        <p:grpSp>
          <p:nvGrpSpPr>
            <p:cNvPr id="15" name="그룹 1004">
              <a:extLst>
                <a:ext uri="{FF2B5EF4-FFF2-40B4-BE49-F238E27FC236}">
                  <a16:creationId xmlns:a16="http://schemas.microsoft.com/office/drawing/2014/main" id="{B714E901-B21F-4984-899F-B3064B75713D}"/>
                </a:ext>
              </a:extLst>
            </p:cNvPr>
            <p:cNvGrpSpPr/>
            <p:nvPr/>
          </p:nvGrpSpPr>
          <p:grpSpPr>
            <a:xfrm>
              <a:off x="6228135" y="4866725"/>
              <a:ext cx="3255793" cy="1892350"/>
              <a:chOff x="6228135" y="4866725"/>
              <a:chExt cx="3255793" cy="1892350"/>
            </a:xfrm>
          </p:grpSpPr>
          <p:pic>
            <p:nvPicPr>
              <p:cNvPr id="40" name="Object 9">
                <a:extLst>
                  <a:ext uri="{FF2B5EF4-FFF2-40B4-BE49-F238E27FC236}">
                    <a16:creationId xmlns:a16="http://schemas.microsoft.com/office/drawing/2014/main" id="{A61B64D7-A802-0E03-28C5-B5F66276A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28135" y="4866725"/>
                <a:ext cx="3255793" cy="1892350"/>
              </a:xfrm>
              <a:prstGeom prst="rect">
                <a:avLst/>
              </a:prstGeom>
            </p:spPr>
          </p:pic>
        </p:grpSp>
        <p:grpSp>
          <p:nvGrpSpPr>
            <p:cNvPr id="18" name="그룹 1005">
              <a:extLst>
                <a:ext uri="{FF2B5EF4-FFF2-40B4-BE49-F238E27FC236}">
                  <a16:creationId xmlns:a16="http://schemas.microsoft.com/office/drawing/2014/main" id="{D6A038D1-7F28-58CC-41C3-02CBA66DE3CD}"/>
                </a:ext>
              </a:extLst>
            </p:cNvPr>
            <p:cNvGrpSpPr/>
            <p:nvPr/>
          </p:nvGrpSpPr>
          <p:grpSpPr>
            <a:xfrm>
              <a:off x="3654485" y="3527221"/>
              <a:ext cx="3255793" cy="1892350"/>
              <a:chOff x="3654485" y="3527221"/>
              <a:chExt cx="3255793" cy="1892350"/>
            </a:xfrm>
          </p:grpSpPr>
          <p:pic>
            <p:nvPicPr>
              <p:cNvPr id="39" name="Object 12">
                <a:extLst>
                  <a:ext uri="{FF2B5EF4-FFF2-40B4-BE49-F238E27FC236}">
                    <a16:creationId xmlns:a16="http://schemas.microsoft.com/office/drawing/2014/main" id="{9D5E6B7B-6800-6915-B775-E8D8E8299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654485" y="3527221"/>
                <a:ext cx="3255793" cy="1892350"/>
              </a:xfrm>
              <a:prstGeom prst="rect">
                <a:avLst/>
              </a:prstGeom>
            </p:spPr>
          </p:pic>
        </p:grpSp>
        <p:grpSp>
          <p:nvGrpSpPr>
            <p:cNvPr id="19" name="그룹 1006">
              <a:extLst>
                <a:ext uri="{FF2B5EF4-FFF2-40B4-BE49-F238E27FC236}">
                  <a16:creationId xmlns:a16="http://schemas.microsoft.com/office/drawing/2014/main" id="{2C2C0E84-FCD9-1088-BF64-BB2AC8A9DBB8}"/>
                </a:ext>
              </a:extLst>
            </p:cNvPr>
            <p:cNvGrpSpPr/>
            <p:nvPr/>
          </p:nvGrpSpPr>
          <p:grpSpPr>
            <a:xfrm>
              <a:off x="7123672" y="4597143"/>
              <a:ext cx="1184106" cy="1109570"/>
              <a:chOff x="7123672" y="4597143"/>
              <a:chExt cx="1184106" cy="1109570"/>
            </a:xfrm>
          </p:grpSpPr>
          <p:pic>
            <p:nvPicPr>
              <p:cNvPr id="38" name="Object 15">
                <a:extLst>
                  <a:ext uri="{FF2B5EF4-FFF2-40B4-BE49-F238E27FC236}">
                    <a16:creationId xmlns:a16="http://schemas.microsoft.com/office/drawing/2014/main" id="{642E3D67-874E-C4E3-4256-DBC1319B1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23672" y="4597143"/>
                <a:ext cx="1184106" cy="1109570"/>
              </a:xfrm>
              <a:prstGeom prst="rect">
                <a:avLst/>
              </a:prstGeom>
            </p:spPr>
          </p:pic>
        </p:grpSp>
        <p:grpSp>
          <p:nvGrpSpPr>
            <p:cNvPr id="20" name="그룹 1007">
              <a:extLst>
                <a:ext uri="{FF2B5EF4-FFF2-40B4-BE49-F238E27FC236}">
                  <a16:creationId xmlns:a16="http://schemas.microsoft.com/office/drawing/2014/main" id="{D779B5C3-ECE5-9045-FE17-6442D14A57F1}"/>
                </a:ext>
              </a:extLst>
            </p:cNvPr>
            <p:cNvGrpSpPr/>
            <p:nvPr/>
          </p:nvGrpSpPr>
          <p:grpSpPr>
            <a:xfrm>
              <a:off x="4687902" y="4540344"/>
              <a:ext cx="1013575" cy="1082863"/>
              <a:chOff x="4687902" y="4540344"/>
              <a:chExt cx="1013575" cy="1082863"/>
            </a:xfrm>
          </p:grpSpPr>
          <p:pic>
            <p:nvPicPr>
              <p:cNvPr id="37" name="Object 18">
                <a:extLst>
                  <a:ext uri="{FF2B5EF4-FFF2-40B4-BE49-F238E27FC236}">
                    <a16:creationId xmlns:a16="http://schemas.microsoft.com/office/drawing/2014/main" id="{EFB3C250-39BB-6E63-8A3A-05BA429BF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687902" y="4540344"/>
                <a:ext cx="1013575" cy="1082863"/>
              </a:xfrm>
              <a:prstGeom prst="rect">
                <a:avLst/>
              </a:prstGeom>
            </p:spPr>
          </p:pic>
        </p:grpSp>
        <p:grpSp>
          <p:nvGrpSpPr>
            <p:cNvPr id="21" name="그룹 1008">
              <a:extLst>
                <a:ext uri="{FF2B5EF4-FFF2-40B4-BE49-F238E27FC236}">
                  <a16:creationId xmlns:a16="http://schemas.microsoft.com/office/drawing/2014/main" id="{DA9D445D-ED00-252A-4E86-DC3E78D95E9C}"/>
                </a:ext>
              </a:extLst>
            </p:cNvPr>
            <p:cNvGrpSpPr/>
            <p:nvPr/>
          </p:nvGrpSpPr>
          <p:grpSpPr>
            <a:xfrm>
              <a:off x="9870920" y="4523681"/>
              <a:ext cx="977218" cy="1116189"/>
              <a:chOff x="9870920" y="4523681"/>
              <a:chExt cx="977218" cy="1116189"/>
            </a:xfrm>
          </p:grpSpPr>
          <p:pic>
            <p:nvPicPr>
              <p:cNvPr id="36" name="Object 21">
                <a:extLst>
                  <a:ext uri="{FF2B5EF4-FFF2-40B4-BE49-F238E27FC236}">
                    <a16:creationId xmlns:a16="http://schemas.microsoft.com/office/drawing/2014/main" id="{BB960DBD-E38E-CF3D-3248-CE9B20FB9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870920" y="4523681"/>
                <a:ext cx="977218" cy="1116189"/>
              </a:xfrm>
              <a:prstGeom prst="rect">
                <a:avLst/>
              </a:prstGeom>
            </p:spPr>
          </p:pic>
        </p:grpSp>
        <p:grpSp>
          <p:nvGrpSpPr>
            <p:cNvPr id="22" name="그룹 1009">
              <a:extLst>
                <a:ext uri="{FF2B5EF4-FFF2-40B4-BE49-F238E27FC236}">
                  <a16:creationId xmlns:a16="http://schemas.microsoft.com/office/drawing/2014/main" id="{BB8E18CE-BB96-F725-6C95-B7CDCD2EB1BF}"/>
                </a:ext>
              </a:extLst>
            </p:cNvPr>
            <p:cNvGrpSpPr/>
            <p:nvPr/>
          </p:nvGrpSpPr>
          <p:grpSpPr>
            <a:xfrm>
              <a:off x="12387310" y="4463260"/>
              <a:ext cx="1232045" cy="1232045"/>
              <a:chOff x="12387310" y="4463260"/>
              <a:chExt cx="1232045" cy="1232045"/>
            </a:xfrm>
          </p:grpSpPr>
          <p:pic>
            <p:nvPicPr>
              <p:cNvPr id="35" name="Object 24">
                <a:extLst>
                  <a:ext uri="{FF2B5EF4-FFF2-40B4-BE49-F238E27FC236}">
                    <a16:creationId xmlns:a16="http://schemas.microsoft.com/office/drawing/2014/main" id="{A58CAF3A-9FB6-1E08-61A8-84EB29CBB7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387310" y="4463260"/>
                <a:ext cx="1232045" cy="1232045"/>
              </a:xfrm>
              <a:prstGeom prst="rect">
                <a:avLst/>
              </a:prstGeom>
            </p:spPr>
          </p:pic>
        </p:grpSp>
        <p:grpSp>
          <p:nvGrpSpPr>
            <p:cNvPr id="23" name="그룹 1010">
              <a:extLst>
                <a:ext uri="{FF2B5EF4-FFF2-40B4-BE49-F238E27FC236}">
                  <a16:creationId xmlns:a16="http://schemas.microsoft.com/office/drawing/2014/main" id="{101E2DD6-9CC3-1AC0-4F86-62BDDDD40B74}"/>
                </a:ext>
              </a:extLst>
            </p:cNvPr>
            <p:cNvGrpSpPr/>
            <p:nvPr/>
          </p:nvGrpSpPr>
          <p:grpSpPr>
            <a:xfrm>
              <a:off x="8761036" y="6488079"/>
              <a:ext cx="3179825" cy="1965145"/>
              <a:chOff x="8761036" y="6488079"/>
              <a:chExt cx="3179825" cy="1965145"/>
            </a:xfrm>
          </p:grpSpPr>
          <p:sp>
            <p:nvSpPr>
              <p:cNvPr id="33" name="Object 28">
                <a:extLst>
                  <a:ext uri="{FF2B5EF4-FFF2-40B4-BE49-F238E27FC236}">
                    <a16:creationId xmlns:a16="http://schemas.microsoft.com/office/drawing/2014/main" id="{1CE2899E-2C06-07AB-014D-60630633C3DC}"/>
                  </a:ext>
                </a:extLst>
              </p:cNvPr>
              <p:cNvSpPr txBox="1"/>
              <p:nvPr/>
            </p:nvSpPr>
            <p:spPr>
              <a:xfrm>
                <a:off x="8761036" y="7116002"/>
                <a:ext cx="3179825" cy="133722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kern="0" spc="-100" dirty="0">
                    <a:solidFill>
                      <a:srgbClr val="676767"/>
                    </a:solidFill>
                    <a:latin typeface="Noto Sans KR Regular" panose="020B0500000000000000" pitchFamily="50" charset="-127"/>
                    <a:cs typeface="NanumSquareRoundOTF Light" pitchFamily="34" charset="0"/>
                  </a:rPr>
                  <a:t>노동자 수가 많으며 수입비중이 높은 수출기업일수록 보다 많은 수출을 하는 경향이 있다는 선행 연구 결과 총 재직 인원이 기업의 매출 및 존폐에 유의미한 영향을 줄 것으로 기대</a:t>
                </a:r>
                <a:endParaRPr lang="en-US" sz="1600" dirty="0"/>
              </a:p>
            </p:txBody>
          </p:sp>
          <p:sp>
            <p:nvSpPr>
              <p:cNvPr id="34" name="Object 29">
                <a:extLst>
                  <a:ext uri="{FF2B5EF4-FFF2-40B4-BE49-F238E27FC236}">
                    <a16:creationId xmlns:a16="http://schemas.microsoft.com/office/drawing/2014/main" id="{D50D40A2-E2C8-D3A6-E145-C9D219AE9033}"/>
                  </a:ext>
                </a:extLst>
              </p:cNvPr>
              <p:cNvSpPr txBox="1"/>
              <p:nvPr/>
            </p:nvSpPr>
            <p:spPr>
              <a:xfrm>
                <a:off x="9086956" y="6488079"/>
                <a:ext cx="2527985" cy="49199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300" kern="0" spc="-200" dirty="0">
                    <a:solidFill>
                      <a:srgbClr val="515050"/>
                    </a:solidFill>
                    <a:latin typeface="Noto Sans KR Bold" panose="020B0800000000000000" pitchFamily="50" charset="-127"/>
                  </a:rPr>
                  <a:t>총 재직 인원</a:t>
                </a:r>
                <a:endParaRPr lang="en-US" dirty="0"/>
              </a:p>
            </p:txBody>
          </p:sp>
        </p:grpSp>
        <p:grpSp>
          <p:nvGrpSpPr>
            <p:cNvPr id="24" name="그룹 1011">
              <a:extLst>
                <a:ext uri="{FF2B5EF4-FFF2-40B4-BE49-F238E27FC236}">
                  <a16:creationId xmlns:a16="http://schemas.microsoft.com/office/drawing/2014/main" id="{2254E607-2D0B-028B-DEB9-F0CB55DD020B}"/>
                </a:ext>
              </a:extLst>
            </p:cNvPr>
            <p:cNvGrpSpPr/>
            <p:nvPr/>
          </p:nvGrpSpPr>
          <p:grpSpPr>
            <a:xfrm>
              <a:off x="3597721" y="6503733"/>
              <a:ext cx="3179825" cy="1739930"/>
              <a:chOff x="3597721" y="6503733"/>
              <a:chExt cx="3179825" cy="1739930"/>
            </a:xfrm>
          </p:grpSpPr>
          <p:sp>
            <p:nvSpPr>
              <p:cNvPr id="31" name="Object 32">
                <a:extLst>
                  <a:ext uri="{FF2B5EF4-FFF2-40B4-BE49-F238E27FC236}">
                    <a16:creationId xmlns:a16="http://schemas.microsoft.com/office/drawing/2014/main" id="{46364871-DB54-4F8C-12EE-47F1FAD01846}"/>
                  </a:ext>
                </a:extLst>
              </p:cNvPr>
              <p:cNvSpPr txBox="1"/>
              <p:nvPr/>
            </p:nvSpPr>
            <p:spPr>
              <a:xfrm>
                <a:off x="3597721" y="7158748"/>
                <a:ext cx="3179825" cy="108491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kern="0" spc="-100" dirty="0" err="1">
                    <a:solidFill>
                      <a:srgbClr val="676767"/>
                    </a:solidFill>
                    <a:latin typeface="+mn-ea"/>
                    <a:cs typeface="NanumSquareRoundOTF Light" pitchFamily="34" charset="0"/>
                  </a:rPr>
                  <a:t>이직자</a:t>
                </a:r>
                <a:r>
                  <a:rPr lang="ko-KR" altLang="en-US" sz="2000" kern="0" spc="-100" dirty="0">
                    <a:solidFill>
                      <a:srgbClr val="676767"/>
                    </a:solidFill>
                    <a:latin typeface="+mn-ea"/>
                    <a:cs typeface="NanumSquareRoundOTF Light" pitchFamily="34" charset="0"/>
                  </a:rPr>
                  <a:t> 수</a:t>
                </a:r>
                <a:r>
                  <a:rPr lang="en-US" altLang="ko-KR" sz="2000" kern="0" spc="-100" dirty="0">
                    <a:solidFill>
                      <a:srgbClr val="676767"/>
                    </a:solidFill>
                    <a:latin typeface="+mn-ea"/>
                    <a:cs typeface="NanumSquareRoundOTF Light" pitchFamily="34" charset="0"/>
                  </a:rPr>
                  <a:t>/</a:t>
                </a:r>
                <a:r>
                  <a:rPr lang="ko-KR" altLang="en-US" sz="2000" kern="0" spc="-100" dirty="0">
                    <a:solidFill>
                      <a:srgbClr val="676767"/>
                    </a:solidFill>
                    <a:latin typeface="+mn-ea"/>
                    <a:cs typeface="NanumSquareRoundOTF Light" pitchFamily="34" charset="0"/>
                  </a:rPr>
                  <a:t>전기 말 근로자 수</a:t>
                </a:r>
                <a:endParaRPr lang="en-US" altLang="ko-KR" sz="2000" kern="0" spc="-100" dirty="0">
                  <a:solidFill>
                    <a:srgbClr val="676767"/>
                  </a:solidFill>
                  <a:latin typeface="+mn-ea"/>
                  <a:cs typeface="NanumSquareRoundOTF Light" pitchFamily="34" charset="0"/>
                </a:endParaRPr>
              </a:p>
              <a:p>
                <a:pPr algn="ctr"/>
                <a:r>
                  <a:rPr lang="ko-KR" altLang="en-US" sz="2000" kern="0" spc="-100" dirty="0" err="1">
                    <a:solidFill>
                      <a:srgbClr val="676767"/>
                    </a:solidFill>
                    <a:latin typeface="+mn-ea"/>
                    <a:cs typeface="NanumSquareRoundOTF Light" pitchFamily="34" charset="0"/>
                  </a:rPr>
                  <a:t>휴폐업한</a:t>
                </a:r>
                <a:r>
                  <a:rPr lang="ko-KR" altLang="en-US" sz="2000" kern="0" spc="-100" dirty="0">
                    <a:solidFill>
                      <a:srgbClr val="676767"/>
                    </a:solidFill>
                    <a:latin typeface="+mn-ea"/>
                    <a:cs typeface="NanumSquareRoundOTF Light" pitchFamily="34" charset="0"/>
                  </a:rPr>
                  <a:t> 기업의 퇴사율은 액티브 기업보다 높은 곳에서 분포할 것으로 기대</a:t>
                </a:r>
                <a:endParaRPr lang="en-US" sz="2000" kern="0" spc="-100" dirty="0">
                  <a:solidFill>
                    <a:srgbClr val="676767"/>
                  </a:solidFill>
                  <a:latin typeface="+mn-ea"/>
                  <a:cs typeface="NanumSquareRoundOTF Light" pitchFamily="34" charset="0"/>
                </a:endParaRPr>
              </a:p>
            </p:txBody>
          </p:sp>
          <p:sp>
            <p:nvSpPr>
              <p:cNvPr id="32" name="Object 33">
                <a:extLst>
                  <a:ext uri="{FF2B5EF4-FFF2-40B4-BE49-F238E27FC236}">
                    <a16:creationId xmlns:a16="http://schemas.microsoft.com/office/drawing/2014/main" id="{E59D92A6-10E6-9DC3-291E-352056B04A33}"/>
                  </a:ext>
                </a:extLst>
              </p:cNvPr>
              <p:cNvSpPr txBox="1"/>
              <p:nvPr/>
            </p:nvSpPr>
            <p:spPr>
              <a:xfrm>
                <a:off x="3923641" y="6503733"/>
                <a:ext cx="2527985" cy="49199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300" kern="0" spc="-200" dirty="0" err="1">
                    <a:solidFill>
                      <a:srgbClr val="515050"/>
                    </a:solidFill>
                    <a:latin typeface="Noto Sans KR Bold" panose="020B0800000000000000" pitchFamily="50" charset="-127"/>
                  </a:rPr>
                  <a:t>퇴사율</a:t>
                </a:r>
                <a:r>
                  <a:rPr lang="ko-KR" altLang="en-US" sz="3300" kern="0" spc="-200" dirty="0">
                    <a:solidFill>
                      <a:srgbClr val="515050"/>
                    </a:solidFill>
                    <a:latin typeface="Noto Sans KR Bold" panose="020B0800000000000000" pitchFamily="50" charset="-127"/>
                  </a:rPr>
                  <a:t> </a:t>
                </a:r>
                <a:r>
                  <a:rPr lang="en-US" altLang="ko-KR" sz="3300" kern="0" spc="-200" dirty="0">
                    <a:solidFill>
                      <a:srgbClr val="515050"/>
                    </a:solidFill>
                    <a:latin typeface="Noto Sans KR Bold" panose="020B0800000000000000" pitchFamily="50" charset="-127"/>
                  </a:rPr>
                  <a:t>/</a:t>
                </a:r>
                <a:r>
                  <a:rPr lang="ko-KR" altLang="en-US" sz="3300" kern="0" spc="-200" dirty="0">
                    <a:solidFill>
                      <a:srgbClr val="515050"/>
                    </a:solidFill>
                    <a:latin typeface="Noto Sans KR Bold" panose="020B0800000000000000" pitchFamily="50" charset="-127"/>
                  </a:rPr>
                  <a:t> 백분위</a:t>
                </a:r>
                <a:endParaRPr lang="en-US" altLang="ko-KR" sz="3300" kern="0" spc="-200" dirty="0">
                  <a:solidFill>
                    <a:srgbClr val="515050"/>
                  </a:solidFill>
                  <a:latin typeface="Noto Sans KR Bold" panose="020B0800000000000000" pitchFamily="50" charset="-127"/>
                </a:endParaRPr>
              </a:p>
            </p:txBody>
          </p:sp>
        </p:grpSp>
        <p:grpSp>
          <p:nvGrpSpPr>
            <p:cNvPr id="25" name="그룹 1012">
              <a:extLst>
                <a:ext uri="{FF2B5EF4-FFF2-40B4-BE49-F238E27FC236}">
                  <a16:creationId xmlns:a16="http://schemas.microsoft.com/office/drawing/2014/main" id="{5C371D4C-6115-8429-2602-1DD079AA919D}"/>
                </a:ext>
              </a:extLst>
            </p:cNvPr>
            <p:cNvGrpSpPr/>
            <p:nvPr/>
          </p:nvGrpSpPr>
          <p:grpSpPr>
            <a:xfrm>
              <a:off x="6087828" y="2340652"/>
              <a:ext cx="3261467" cy="1503070"/>
              <a:chOff x="6087828" y="2340652"/>
              <a:chExt cx="3261467" cy="1503070"/>
            </a:xfrm>
          </p:grpSpPr>
          <p:sp>
            <p:nvSpPr>
              <p:cNvPr id="29" name="Object 36">
                <a:extLst>
                  <a:ext uri="{FF2B5EF4-FFF2-40B4-BE49-F238E27FC236}">
                    <a16:creationId xmlns:a16="http://schemas.microsoft.com/office/drawing/2014/main" id="{B27233E0-EDF1-99DE-C90D-7C9F8D528BFC}"/>
                  </a:ext>
                </a:extLst>
              </p:cNvPr>
              <p:cNvSpPr txBox="1"/>
              <p:nvPr/>
            </p:nvSpPr>
            <p:spPr>
              <a:xfrm>
                <a:off x="6169470" y="3011112"/>
                <a:ext cx="3179825" cy="8326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kern="0" spc="-100" dirty="0">
                    <a:solidFill>
                      <a:srgbClr val="676767"/>
                    </a:solidFill>
                    <a:latin typeface="+mn-ea"/>
                    <a:cs typeface="NanumSquareRoundOTF Light" pitchFamily="34" charset="0"/>
                  </a:rPr>
                  <a:t>선행연구에 의하면 기업의 경상이익과 경영자의 현금보상 즉</a:t>
                </a:r>
                <a:r>
                  <a:rPr lang="en-US" altLang="ko-KR" sz="2000" kern="0" spc="-100" dirty="0">
                    <a:solidFill>
                      <a:srgbClr val="676767"/>
                    </a:solidFill>
                    <a:latin typeface="+mn-ea"/>
                    <a:cs typeface="NanumSquareRoundOTF Light" pitchFamily="34" charset="0"/>
                  </a:rPr>
                  <a:t>, </a:t>
                </a:r>
                <a:r>
                  <a:rPr lang="ko-KR" altLang="en-US" sz="2000" kern="0" spc="-100" dirty="0">
                    <a:solidFill>
                      <a:srgbClr val="676767"/>
                    </a:solidFill>
                    <a:latin typeface="+mn-ea"/>
                    <a:cs typeface="NanumSquareRoundOTF Light" pitchFamily="34" charset="0"/>
                  </a:rPr>
                  <a:t>연봉 사이에 비례 관계가 성립</a:t>
                </a:r>
                <a:endParaRPr lang="en-US" sz="2000" kern="0" spc="-100" dirty="0">
                  <a:solidFill>
                    <a:srgbClr val="676767"/>
                  </a:solidFill>
                  <a:latin typeface="+mn-ea"/>
                  <a:cs typeface="NanumSquareRoundOTF Light" pitchFamily="34" charset="0"/>
                </a:endParaRPr>
              </a:p>
            </p:txBody>
          </p:sp>
          <p:sp>
            <p:nvSpPr>
              <p:cNvPr id="30" name="Object 37">
                <a:extLst>
                  <a:ext uri="{FF2B5EF4-FFF2-40B4-BE49-F238E27FC236}">
                    <a16:creationId xmlns:a16="http://schemas.microsoft.com/office/drawing/2014/main" id="{ADB0078F-6396-B9ED-DE2A-580E02A0ABFB}"/>
                  </a:ext>
                </a:extLst>
              </p:cNvPr>
              <p:cNvSpPr txBox="1"/>
              <p:nvPr/>
            </p:nvSpPr>
            <p:spPr>
              <a:xfrm>
                <a:off x="6087828" y="2340652"/>
                <a:ext cx="3255793" cy="49199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300" kern="0" spc="-200" dirty="0">
                    <a:solidFill>
                      <a:srgbClr val="515050"/>
                    </a:solidFill>
                    <a:latin typeface="+mn-ea"/>
                  </a:rPr>
                  <a:t>예상평균연봉 </a:t>
                </a:r>
                <a:r>
                  <a:rPr lang="en-US" altLang="ko-KR" sz="3300" kern="0" spc="-200" dirty="0">
                    <a:solidFill>
                      <a:srgbClr val="515050"/>
                    </a:solidFill>
                    <a:latin typeface="+mn-ea"/>
                  </a:rPr>
                  <a:t>/ </a:t>
                </a:r>
                <a:r>
                  <a:rPr lang="ko-KR" altLang="en-US" sz="3300" kern="0" spc="-200" dirty="0">
                    <a:solidFill>
                      <a:srgbClr val="515050"/>
                    </a:solidFill>
                    <a:latin typeface="+mn-ea"/>
                  </a:rPr>
                  <a:t>백분위</a:t>
                </a:r>
                <a:endParaRPr lang="en-US" dirty="0">
                  <a:latin typeface="+mn-ea"/>
                </a:endParaRPr>
              </a:p>
            </p:txBody>
          </p:sp>
        </p:grpSp>
        <p:grpSp>
          <p:nvGrpSpPr>
            <p:cNvPr id="26" name="그룹 1013">
              <a:extLst>
                <a:ext uri="{FF2B5EF4-FFF2-40B4-BE49-F238E27FC236}">
                  <a16:creationId xmlns:a16="http://schemas.microsoft.com/office/drawing/2014/main" id="{44DCBC52-3CA3-0144-1FF7-BF3EA74E766B}"/>
                </a:ext>
              </a:extLst>
            </p:cNvPr>
            <p:cNvGrpSpPr/>
            <p:nvPr/>
          </p:nvGrpSpPr>
          <p:grpSpPr>
            <a:xfrm>
              <a:off x="11325729" y="2365122"/>
              <a:ext cx="3179825" cy="1226293"/>
              <a:chOff x="11325729" y="2365122"/>
              <a:chExt cx="3179825" cy="1226293"/>
            </a:xfrm>
          </p:grpSpPr>
          <p:sp>
            <p:nvSpPr>
              <p:cNvPr id="27" name="Object 40">
                <a:extLst>
                  <a:ext uri="{FF2B5EF4-FFF2-40B4-BE49-F238E27FC236}">
                    <a16:creationId xmlns:a16="http://schemas.microsoft.com/office/drawing/2014/main" id="{64A32E53-8744-7FFE-A355-589304D6521C}"/>
                  </a:ext>
                </a:extLst>
              </p:cNvPr>
              <p:cNvSpPr txBox="1"/>
              <p:nvPr/>
            </p:nvSpPr>
            <p:spPr>
              <a:xfrm>
                <a:off x="11325729" y="3011112"/>
                <a:ext cx="3179825" cy="58030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kern="0" spc="-100" dirty="0">
                    <a:solidFill>
                      <a:srgbClr val="676767"/>
                    </a:solidFill>
                    <a:latin typeface="+mn-ea"/>
                    <a:cs typeface="NanumSquareRoundOTF Light" pitchFamily="34" charset="0"/>
                  </a:rPr>
                  <a:t>재직 인원 증가는 다양한 부분에서 기업의 성장을 의미</a:t>
                </a:r>
                <a:endParaRPr lang="en-US" sz="1600" dirty="0">
                  <a:latin typeface="+mn-ea"/>
                </a:endParaRPr>
              </a:p>
            </p:txBody>
          </p:sp>
          <p:sp>
            <p:nvSpPr>
              <p:cNvPr id="28" name="Object 41">
                <a:extLst>
                  <a:ext uri="{FF2B5EF4-FFF2-40B4-BE49-F238E27FC236}">
                    <a16:creationId xmlns:a16="http://schemas.microsoft.com/office/drawing/2014/main" id="{0C6E5180-F608-36B8-2638-182622A18AEC}"/>
                  </a:ext>
                </a:extLst>
              </p:cNvPr>
              <p:cNvSpPr txBox="1"/>
              <p:nvPr/>
            </p:nvSpPr>
            <p:spPr>
              <a:xfrm>
                <a:off x="11425851" y="2365122"/>
                <a:ext cx="2979580" cy="49199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300" kern="0" spc="-200" dirty="0">
                    <a:solidFill>
                      <a:srgbClr val="515050"/>
                    </a:solidFill>
                    <a:latin typeface="Noto Sans KR Bold" panose="020B0800000000000000" pitchFamily="50" charset="-127"/>
                  </a:rPr>
                  <a:t>인원증가율 </a:t>
                </a:r>
                <a:r>
                  <a:rPr lang="en-US" altLang="ko-KR" sz="3300" kern="0" spc="-200" dirty="0">
                    <a:solidFill>
                      <a:srgbClr val="515050"/>
                    </a:solidFill>
                    <a:latin typeface="Noto Sans KR Bold" panose="020B0800000000000000" pitchFamily="50" charset="-127"/>
                  </a:rPr>
                  <a:t>/ </a:t>
                </a:r>
                <a:r>
                  <a:rPr lang="ko-KR" altLang="en-US" sz="3300" kern="0" spc="-200" dirty="0">
                    <a:solidFill>
                      <a:srgbClr val="515050"/>
                    </a:solidFill>
                    <a:latin typeface="Noto Sans KR Bold" panose="020B0800000000000000" pitchFamily="50" charset="-127"/>
                  </a:rPr>
                  <a:t>백분위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5735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914826-A864-2C6C-6F76-60AAEBC3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EF621-C4F6-8A55-E021-05CE82F0AC34}"/>
              </a:ext>
            </a:extLst>
          </p:cNvPr>
          <p:cNvSpPr txBox="1"/>
          <p:nvPr/>
        </p:nvSpPr>
        <p:spPr>
          <a:xfrm>
            <a:off x="831865" y="1004999"/>
            <a:ext cx="516585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00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03 </a:t>
            </a:r>
            <a:r>
              <a:rPr lang="ko-KR" altLang="en-US" sz="4300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인적자원 지표</a:t>
            </a:r>
          </a:p>
        </p:txBody>
      </p: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48BF0EB5-D5AB-7CA8-BAA6-AF713547228A}"/>
              </a:ext>
            </a:extLst>
          </p:cNvPr>
          <p:cNvGrpSpPr/>
          <p:nvPr/>
        </p:nvGrpSpPr>
        <p:grpSpPr>
          <a:xfrm>
            <a:off x="2413218" y="2186862"/>
            <a:ext cx="13459278" cy="7948892"/>
            <a:chOff x="3597721" y="2340652"/>
            <a:chExt cx="11033508" cy="6516261"/>
          </a:xfrm>
        </p:grpSpPr>
        <p:grpSp>
          <p:nvGrpSpPr>
            <p:cNvPr id="12" name="그룹 1002">
              <a:extLst>
                <a:ext uri="{FF2B5EF4-FFF2-40B4-BE49-F238E27FC236}">
                  <a16:creationId xmlns:a16="http://schemas.microsoft.com/office/drawing/2014/main" id="{3392DA9B-C1E1-4E00-4B7D-47FB9757DEC8}"/>
                </a:ext>
              </a:extLst>
            </p:cNvPr>
            <p:cNvGrpSpPr/>
            <p:nvPr/>
          </p:nvGrpSpPr>
          <p:grpSpPr>
            <a:xfrm>
              <a:off x="11375436" y="4866725"/>
              <a:ext cx="3255793" cy="1892350"/>
              <a:chOff x="11375436" y="4866725"/>
              <a:chExt cx="3255793" cy="1892350"/>
            </a:xfrm>
          </p:grpSpPr>
          <p:pic>
            <p:nvPicPr>
              <p:cNvPr id="42" name="Object 3">
                <a:extLst>
                  <a:ext uri="{FF2B5EF4-FFF2-40B4-BE49-F238E27FC236}">
                    <a16:creationId xmlns:a16="http://schemas.microsoft.com/office/drawing/2014/main" id="{59FF8666-6850-8B4C-467E-D02B5B1DD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375436" y="4866725"/>
                <a:ext cx="3255793" cy="1892350"/>
              </a:xfrm>
              <a:prstGeom prst="rect">
                <a:avLst/>
              </a:prstGeom>
            </p:spPr>
          </p:pic>
        </p:grpSp>
        <p:grpSp>
          <p:nvGrpSpPr>
            <p:cNvPr id="13" name="그룹 1003">
              <a:extLst>
                <a:ext uri="{FF2B5EF4-FFF2-40B4-BE49-F238E27FC236}">
                  <a16:creationId xmlns:a16="http://schemas.microsoft.com/office/drawing/2014/main" id="{EAF5C5B3-91F1-656A-7FB6-127B41058252}"/>
                </a:ext>
              </a:extLst>
            </p:cNvPr>
            <p:cNvGrpSpPr/>
            <p:nvPr/>
          </p:nvGrpSpPr>
          <p:grpSpPr>
            <a:xfrm>
              <a:off x="8801786" y="3527221"/>
              <a:ext cx="3255793" cy="1892350"/>
              <a:chOff x="8801786" y="3527221"/>
              <a:chExt cx="3255793" cy="1892350"/>
            </a:xfrm>
          </p:grpSpPr>
          <p:pic>
            <p:nvPicPr>
              <p:cNvPr id="41" name="Object 6">
                <a:extLst>
                  <a:ext uri="{FF2B5EF4-FFF2-40B4-BE49-F238E27FC236}">
                    <a16:creationId xmlns:a16="http://schemas.microsoft.com/office/drawing/2014/main" id="{200E71AD-A9CC-132C-C60C-C1FF7A503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801786" y="3527221"/>
                <a:ext cx="3255793" cy="1892350"/>
              </a:xfrm>
              <a:prstGeom prst="rect">
                <a:avLst/>
              </a:prstGeom>
            </p:spPr>
          </p:pic>
        </p:grpSp>
        <p:grpSp>
          <p:nvGrpSpPr>
            <p:cNvPr id="15" name="그룹 1004">
              <a:extLst>
                <a:ext uri="{FF2B5EF4-FFF2-40B4-BE49-F238E27FC236}">
                  <a16:creationId xmlns:a16="http://schemas.microsoft.com/office/drawing/2014/main" id="{B714E901-B21F-4984-899F-B3064B75713D}"/>
                </a:ext>
              </a:extLst>
            </p:cNvPr>
            <p:cNvGrpSpPr/>
            <p:nvPr/>
          </p:nvGrpSpPr>
          <p:grpSpPr>
            <a:xfrm>
              <a:off x="6228135" y="4866725"/>
              <a:ext cx="3255793" cy="1892350"/>
              <a:chOff x="6228135" y="4866725"/>
              <a:chExt cx="3255793" cy="1892350"/>
            </a:xfrm>
          </p:grpSpPr>
          <p:pic>
            <p:nvPicPr>
              <p:cNvPr id="40" name="Object 9">
                <a:extLst>
                  <a:ext uri="{FF2B5EF4-FFF2-40B4-BE49-F238E27FC236}">
                    <a16:creationId xmlns:a16="http://schemas.microsoft.com/office/drawing/2014/main" id="{A61B64D7-A802-0E03-28C5-B5F66276A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228135" y="4866725"/>
                <a:ext cx="3255793" cy="1892350"/>
              </a:xfrm>
              <a:prstGeom prst="rect">
                <a:avLst/>
              </a:prstGeom>
            </p:spPr>
          </p:pic>
        </p:grpSp>
        <p:grpSp>
          <p:nvGrpSpPr>
            <p:cNvPr id="18" name="그룹 1005">
              <a:extLst>
                <a:ext uri="{FF2B5EF4-FFF2-40B4-BE49-F238E27FC236}">
                  <a16:creationId xmlns:a16="http://schemas.microsoft.com/office/drawing/2014/main" id="{D6A038D1-7F28-58CC-41C3-02CBA66DE3CD}"/>
                </a:ext>
              </a:extLst>
            </p:cNvPr>
            <p:cNvGrpSpPr/>
            <p:nvPr/>
          </p:nvGrpSpPr>
          <p:grpSpPr>
            <a:xfrm>
              <a:off x="3654485" y="3527221"/>
              <a:ext cx="3255793" cy="1892350"/>
              <a:chOff x="3654485" y="3527221"/>
              <a:chExt cx="3255793" cy="1892350"/>
            </a:xfrm>
          </p:grpSpPr>
          <p:pic>
            <p:nvPicPr>
              <p:cNvPr id="39" name="Object 12">
                <a:extLst>
                  <a:ext uri="{FF2B5EF4-FFF2-40B4-BE49-F238E27FC236}">
                    <a16:creationId xmlns:a16="http://schemas.microsoft.com/office/drawing/2014/main" id="{9D5E6B7B-6800-6915-B775-E8D8E8299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654485" y="3527221"/>
                <a:ext cx="3255793" cy="1892350"/>
              </a:xfrm>
              <a:prstGeom prst="rect">
                <a:avLst/>
              </a:prstGeom>
            </p:spPr>
          </p:pic>
        </p:grpSp>
        <p:grpSp>
          <p:nvGrpSpPr>
            <p:cNvPr id="19" name="그룹 1006">
              <a:extLst>
                <a:ext uri="{FF2B5EF4-FFF2-40B4-BE49-F238E27FC236}">
                  <a16:creationId xmlns:a16="http://schemas.microsoft.com/office/drawing/2014/main" id="{2C2C0E84-FCD9-1088-BF64-BB2AC8A9DBB8}"/>
                </a:ext>
              </a:extLst>
            </p:cNvPr>
            <p:cNvGrpSpPr/>
            <p:nvPr/>
          </p:nvGrpSpPr>
          <p:grpSpPr>
            <a:xfrm>
              <a:off x="7123672" y="4597143"/>
              <a:ext cx="1184106" cy="1109570"/>
              <a:chOff x="7123672" y="4597143"/>
              <a:chExt cx="1184106" cy="1109570"/>
            </a:xfrm>
          </p:grpSpPr>
          <p:pic>
            <p:nvPicPr>
              <p:cNvPr id="38" name="Object 15">
                <a:extLst>
                  <a:ext uri="{FF2B5EF4-FFF2-40B4-BE49-F238E27FC236}">
                    <a16:creationId xmlns:a16="http://schemas.microsoft.com/office/drawing/2014/main" id="{642E3D67-874E-C4E3-4256-DBC1319B1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23672" y="4597143"/>
                <a:ext cx="1184106" cy="1109570"/>
              </a:xfrm>
              <a:prstGeom prst="rect">
                <a:avLst/>
              </a:prstGeom>
            </p:spPr>
          </p:pic>
        </p:grpSp>
        <p:grpSp>
          <p:nvGrpSpPr>
            <p:cNvPr id="20" name="그룹 1007">
              <a:extLst>
                <a:ext uri="{FF2B5EF4-FFF2-40B4-BE49-F238E27FC236}">
                  <a16:creationId xmlns:a16="http://schemas.microsoft.com/office/drawing/2014/main" id="{D779B5C3-ECE5-9045-FE17-6442D14A57F1}"/>
                </a:ext>
              </a:extLst>
            </p:cNvPr>
            <p:cNvGrpSpPr/>
            <p:nvPr/>
          </p:nvGrpSpPr>
          <p:grpSpPr>
            <a:xfrm>
              <a:off x="4687902" y="4540344"/>
              <a:ext cx="1013575" cy="1082863"/>
              <a:chOff x="4687902" y="4540344"/>
              <a:chExt cx="1013575" cy="1082863"/>
            </a:xfrm>
          </p:grpSpPr>
          <p:pic>
            <p:nvPicPr>
              <p:cNvPr id="37" name="Object 18">
                <a:extLst>
                  <a:ext uri="{FF2B5EF4-FFF2-40B4-BE49-F238E27FC236}">
                    <a16:creationId xmlns:a16="http://schemas.microsoft.com/office/drawing/2014/main" id="{EFB3C250-39BB-6E63-8A3A-05BA429BF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687902" y="4540344"/>
                <a:ext cx="1013575" cy="1082863"/>
              </a:xfrm>
              <a:prstGeom prst="rect">
                <a:avLst/>
              </a:prstGeom>
            </p:spPr>
          </p:pic>
        </p:grpSp>
        <p:grpSp>
          <p:nvGrpSpPr>
            <p:cNvPr id="21" name="그룹 1008">
              <a:extLst>
                <a:ext uri="{FF2B5EF4-FFF2-40B4-BE49-F238E27FC236}">
                  <a16:creationId xmlns:a16="http://schemas.microsoft.com/office/drawing/2014/main" id="{DA9D445D-ED00-252A-4E86-DC3E78D95E9C}"/>
                </a:ext>
              </a:extLst>
            </p:cNvPr>
            <p:cNvGrpSpPr/>
            <p:nvPr/>
          </p:nvGrpSpPr>
          <p:grpSpPr>
            <a:xfrm>
              <a:off x="9870920" y="4523681"/>
              <a:ext cx="977218" cy="1116189"/>
              <a:chOff x="9870920" y="4523681"/>
              <a:chExt cx="977218" cy="1116189"/>
            </a:xfrm>
          </p:grpSpPr>
          <p:pic>
            <p:nvPicPr>
              <p:cNvPr id="36" name="Object 21">
                <a:extLst>
                  <a:ext uri="{FF2B5EF4-FFF2-40B4-BE49-F238E27FC236}">
                    <a16:creationId xmlns:a16="http://schemas.microsoft.com/office/drawing/2014/main" id="{BB960DBD-E38E-CF3D-3248-CE9B20FB9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870920" y="4523681"/>
                <a:ext cx="977218" cy="1116189"/>
              </a:xfrm>
              <a:prstGeom prst="rect">
                <a:avLst/>
              </a:prstGeom>
            </p:spPr>
          </p:pic>
        </p:grpSp>
        <p:grpSp>
          <p:nvGrpSpPr>
            <p:cNvPr id="22" name="그룹 1009">
              <a:extLst>
                <a:ext uri="{FF2B5EF4-FFF2-40B4-BE49-F238E27FC236}">
                  <a16:creationId xmlns:a16="http://schemas.microsoft.com/office/drawing/2014/main" id="{BB8E18CE-BB96-F725-6C95-B7CDCD2EB1BF}"/>
                </a:ext>
              </a:extLst>
            </p:cNvPr>
            <p:cNvGrpSpPr/>
            <p:nvPr/>
          </p:nvGrpSpPr>
          <p:grpSpPr>
            <a:xfrm>
              <a:off x="12387310" y="4463260"/>
              <a:ext cx="1232045" cy="1232045"/>
              <a:chOff x="12387310" y="4463260"/>
              <a:chExt cx="1232045" cy="1232045"/>
            </a:xfrm>
          </p:grpSpPr>
          <p:pic>
            <p:nvPicPr>
              <p:cNvPr id="35" name="Object 24">
                <a:extLst>
                  <a:ext uri="{FF2B5EF4-FFF2-40B4-BE49-F238E27FC236}">
                    <a16:creationId xmlns:a16="http://schemas.microsoft.com/office/drawing/2014/main" id="{A58CAF3A-9FB6-1E08-61A8-84EB29CBB7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387310" y="4463260"/>
                <a:ext cx="1232045" cy="1232045"/>
              </a:xfrm>
              <a:prstGeom prst="rect">
                <a:avLst/>
              </a:prstGeom>
            </p:spPr>
          </p:pic>
        </p:grpSp>
        <p:grpSp>
          <p:nvGrpSpPr>
            <p:cNvPr id="23" name="그룹 1010">
              <a:extLst>
                <a:ext uri="{FF2B5EF4-FFF2-40B4-BE49-F238E27FC236}">
                  <a16:creationId xmlns:a16="http://schemas.microsoft.com/office/drawing/2014/main" id="{101E2DD6-9CC3-1AC0-4F86-62BDDDD40B74}"/>
                </a:ext>
              </a:extLst>
            </p:cNvPr>
            <p:cNvGrpSpPr/>
            <p:nvPr/>
          </p:nvGrpSpPr>
          <p:grpSpPr>
            <a:xfrm>
              <a:off x="8761036" y="6488079"/>
              <a:ext cx="3179825" cy="2368834"/>
              <a:chOff x="8761036" y="6488079"/>
              <a:chExt cx="3179825" cy="2368834"/>
            </a:xfrm>
          </p:grpSpPr>
          <p:sp>
            <p:nvSpPr>
              <p:cNvPr id="33" name="Object 28">
                <a:extLst>
                  <a:ext uri="{FF2B5EF4-FFF2-40B4-BE49-F238E27FC236}">
                    <a16:creationId xmlns:a16="http://schemas.microsoft.com/office/drawing/2014/main" id="{1CE2899E-2C06-07AB-014D-60630633C3DC}"/>
                  </a:ext>
                </a:extLst>
              </p:cNvPr>
              <p:cNvSpPr txBox="1"/>
              <p:nvPr/>
            </p:nvSpPr>
            <p:spPr>
              <a:xfrm>
                <a:off x="8761036" y="7116002"/>
                <a:ext cx="3179825" cy="174091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200" kern="0" spc="-100" dirty="0">
                    <a:solidFill>
                      <a:srgbClr val="676767"/>
                    </a:solidFill>
                    <a:latin typeface="Noto Sans KR Regular" panose="020B0500000000000000" pitchFamily="50" charset="-127"/>
                    <a:cs typeface="NanumSquareRoundOTF Light" pitchFamily="34" charset="0"/>
                  </a:rPr>
                  <a:t>노동자 수가 많으며 수입비중이 높은 수출기업일수록 보다 많은 수출을 하는 경향이 있다는 선행 연구 결과 총 재직 인원이 기업의 매출 및 존폐에 유의미한 영향을 줄 것으로 기대한다</a:t>
                </a:r>
                <a:r>
                  <a:rPr lang="en-US" altLang="ko-KR" sz="2200" kern="0" spc="-100" dirty="0">
                    <a:solidFill>
                      <a:srgbClr val="676767"/>
                    </a:solidFill>
                    <a:latin typeface="Noto Sans KR Regular" panose="020B0500000000000000" pitchFamily="50" charset="-127"/>
                    <a:cs typeface="NanumSquareRoundOTF Light" pitchFamily="34" charset="0"/>
                  </a:rPr>
                  <a:t>. </a:t>
                </a:r>
                <a:endParaRPr lang="en-US" dirty="0"/>
              </a:p>
            </p:txBody>
          </p:sp>
          <p:sp>
            <p:nvSpPr>
              <p:cNvPr id="34" name="Object 29">
                <a:extLst>
                  <a:ext uri="{FF2B5EF4-FFF2-40B4-BE49-F238E27FC236}">
                    <a16:creationId xmlns:a16="http://schemas.microsoft.com/office/drawing/2014/main" id="{D50D40A2-E2C8-D3A6-E145-C9D219AE9033}"/>
                  </a:ext>
                </a:extLst>
              </p:cNvPr>
              <p:cNvSpPr txBox="1"/>
              <p:nvPr/>
            </p:nvSpPr>
            <p:spPr>
              <a:xfrm>
                <a:off x="9086956" y="6488079"/>
                <a:ext cx="2527985" cy="49199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300" kern="0" spc="-200" dirty="0">
                    <a:solidFill>
                      <a:srgbClr val="515050"/>
                    </a:solidFill>
                    <a:latin typeface="Noto Sans KR Bold" panose="020B0800000000000000" pitchFamily="50" charset="-127"/>
                  </a:rPr>
                  <a:t>총 재직 인원</a:t>
                </a:r>
                <a:endParaRPr lang="en-US" dirty="0"/>
              </a:p>
            </p:txBody>
          </p:sp>
        </p:grpSp>
        <p:grpSp>
          <p:nvGrpSpPr>
            <p:cNvPr id="24" name="그룹 1011">
              <a:extLst>
                <a:ext uri="{FF2B5EF4-FFF2-40B4-BE49-F238E27FC236}">
                  <a16:creationId xmlns:a16="http://schemas.microsoft.com/office/drawing/2014/main" id="{2254E607-2D0B-028B-DEB9-F0CB55DD020B}"/>
                </a:ext>
              </a:extLst>
            </p:cNvPr>
            <p:cNvGrpSpPr/>
            <p:nvPr/>
          </p:nvGrpSpPr>
          <p:grpSpPr>
            <a:xfrm>
              <a:off x="3597721" y="6503733"/>
              <a:ext cx="3179825" cy="1840853"/>
              <a:chOff x="3597721" y="6503733"/>
              <a:chExt cx="3179825" cy="1840853"/>
            </a:xfrm>
          </p:grpSpPr>
          <p:sp>
            <p:nvSpPr>
              <p:cNvPr id="31" name="Object 32">
                <a:extLst>
                  <a:ext uri="{FF2B5EF4-FFF2-40B4-BE49-F238E27FC236}">
                    <a16:creationId xmlns:a16="http://schemas.microsoft.com/office/drawing/2014/main" id="{46364871-DB54-4F8C-12EE-47F1FAD01846}"/>
                  </a:ext>
                </a:extLst>
              </p:cNvPr>
              <p:cNvSpPr txBox="1"/>
              <p:nvPr/>
            </p:nvSpPr>
            <p:spPr>
              <a:xfrm>
                <a:off x="3597721" y="7158748"/>
                <a:ext cx="3179825" cy="118583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200" kern="0" spc="-100" dirty="0" err="1">
                    <a:solidFill>
                      <a:srgbClr val="676767"/>
                    </a:solidFill>
                    <a:latin typeface="Noto Sans KR Light" panose="020B0300000000000000" pitchFamily="50" charset="-127"/>
                    <a:ea typeface="Noto Sans KR Light" panose="020B0300000000000000" pitchFamily="50" charset="-127"/>
                    <a:cs typeface="NanumSquareRoundOTF Light" pitchFamily="34" charset="0"/>
                  </a:rPr>
                  <a:t>이직자</a:t>
                </a:r>
                <a:r>
                  <a:rPr lang="ko-KR" altLang="en-US" sz="2200" kern="0" spc="-100" dirty="0">
                    <a:solidFill>
                      <a:srgbClr val="676767"/>
                    </a:solidFill>
                    <a:latin typeface="Noto Sans KR Light" panose="020B0300000000000000" pitchFamily="50" charset="-127"/>
                    <a:ea typeface="Noto Sans KR Light" panose="020B0300000000000000" pitchFamily="50" charset="-127"/>
                    <a:cs typeface="NanumSquareRoundOTF Light" pitchFamily="34" charset="0"/>
                  </a:rPr>
                  <a:t> 수</a:t>
                </a:r>
                <a:r>
                  <a:rPr lang="en-US" altLang="ko-KR" sz="2200" kern="0" spc="-100" dirty="0">
                    <a:solidFill>
                      <a:srgbClr val="676767"/>
                    </a:solidFill>
                    <a:latin typeface="Noto Sans KR Light" panose="020B0300000000000000" pitchFamily="50" charset="-127"/>
                    <a:ea typeface="Noto Sans KR Light" panose="020B0300000000000000" pitchFamily="50" charset="-127"/>
                    <a:cs typeface="NanumSquareRoundOTF Light" pitchFamily="34" charset="0"/>
                  </a:rPr>
                  <a:t>/</a:t>
                </a:r>
                <a:r>
                  <a:rPr lang="ko-KR" altLang="en-US" sz="2200" kern="0" spc="-100" dirty="0">
                    <a:solidFill>
                      <a:srgbClr val="676767"/>
                    </a:solidFill>
                    <a:latin typeface="Noto Sans KR Light" panose="020B0300000000000000" pitchFamily="50" charset="-127"/>
                    <a:ea typeface="Noto Sans KR Light" panose="020B0300000000000000" pitchFamily="50" charset="-127"/>
                    <a:cs typeface="NanumSquareRoundOTF Light" pitchFamily="34" charset="0"/>
                  </a:rPr>
                  <a:t>전기 말 근로자 수</a:t>
                </a:r>
                <a:endParaRPr lang="en-US" altLang="ko-KR" sz="2200" kern="0" spc="-100" dirty="0">
                  <a:solidFill>
                    <a:srgbClr val="676767"/>
                  </a:solidFill>
                  <a:latin typeface="Noto Sans KR Light" panose="020B0300000000000000" pitchFamily="50" charset="-127"/>
                  <a:ea typeface="Noto Sans KR Light" panose="020B0300000000000000" pitchFamily="50" charset="-127"/>
                  <a:cs typeface="NanumSquareRoundOTF Light" pitchFamily="34" charset="0"/>
                </a:endParaRPr>
              </a:p>
              <a:p>
                <a:pPr algn="ctr"/>
                <a:r>
                  <a:rPr lang="ko-KR" altLang="en-US" sz="2200" kern="0" spc="-100" dirty="0" err="1">
                    <a:solidFill>
                      <a:srgbClr val="676767"/>
                    </a:solidFill>
                    <a:latin typeface="Noto Sans KR Light" panose="020B0300000000000000" pitchFamily="50" charset="-127"/>
                    <a:ea typeface="Noto Sans KR Light" panose="020B0300000000000000" pitchFamily="50" charset="-127"/>
                    <a:cs typeface="NanumSquareRoundOTF Light" pitchFamily="34" charset="0"/>
                  </a:rPr>
                  <a:t>휴폐업한</a:t>
                </a:r>
                <a:r>
                  <a:rPr lang="ko-KR" altLang="en-US" sz="2200" kern="0" spc="-100" dirty="0">
                    <a:solidFill>
                      <a:srgbClr val="676767"/>
                    </a:solidFill>
                    <a:latin typeface="Noto Sans KR Light" panose="020B0300000000000000" pitchFamily="50" charset="-127"/>
                    <a:ea typeface="Noto Sans KR Light" panose="020B0300000000000000" pitchFamily="50" charset="-127"/>
                    <a:cs typeface="NanumSquareRoundOTF Light" pitchFamily="34" charset="0"/>
                  </a:rPr>
                  <a:t> 기업의 퇴사율은 액티브 기업보다 높은 곳에서 분포할 것으로 기대한다</a:t>
                </a:r>
                <a:r>
                  <a:rPr lang="en-US" altLang="ko-KR" sz="2200" kern="0" spc="-100" dirty="0">
                    <a:solidFill>
                      <a:srgbClr val="676767"/>
                    </a:solidFill>
                    <a:latin typeface="Noto Sans KR Light" panose="020B0300000000000000" pitchFamily="50" charset="-127"/>
                    <a:ea typeface="Noto Sans KR Light" panose="020B0300000000000000" pitchFamily="50" charset="-127"/>
                    <a:cs typeface="NanumSquareRoundOTF Light" pitchFamily="34" charset="0"/>
                  </a:rPr>
                  <a:t>.</a:t>
                </a:r>
                <a:endParaRPr lang="en-US" sz="2200" kern="0" spc="-100" dirty="0">
                  <a:solidFill>
                    <a:srgbClr val="676767"/>
                  </a:solidFill>
                  <a:latin typeface="Noto Sans KR Light" panose="020B0300000000000000" pitchFamily="50" charset="-127"/>
                  <a:ea typeface="Noto Sans KR Light" panose="020B0300000000000000" pitchFamily="50" charset="-127"/>
                  <a:cs typeface="NanumSquareRoundOTF Light" pitchFamily="34" charset="0"/>
                </a:endParaRPr>
              </a:p>
            </p:txBody>
          </p:sp>
          <p:sp>
            <p:nvSpPr>
              <p:cNvPr id="32" name="Object 33">
                <a:extLst>
                  <a:ext uri="{FF2B5EF4-FFF2-40B4-BE49-F238E27FC236}">
                    <a16:creationId xmlns:a16="http://schemas.microsoft.com/office/drawing/2014/main" id="{E59D92A6-10E6-9DC3-291E-352056B04A33}"/>
                  </a:ext>
                </a:extLst>
              </p:cNvPr>
              <p:cNvSpPr txBox="1"/>
              <p:nvPr/>
            </p:nvSpPr>
            <p:spPr>
              <a:xfrm>
                <a:off x="3923641" y="6503733"/>
                <a:ext cx="2527985" cy="49199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300" kern="0" spc="-200" dirty="0" err="1">
                    <a:solidFill>
                      <a:srgbClr val="515050"/>
                    </a:solidFill>
                    <a:latin typeface="Noto Sans KR Bold" panose="020B0800000000000000" pitchFamily="50" charset="-127"/>
                  </a:rPr>
                  <a:t>퇴사율</a:t>
                </a:r>
                <a:r>
                  <a:rPr lang="ko-KR" altLang="en-US" sz="3300" kern="0" spc="-200" dirty="0">
                    <a:solidFill>
                      <a:srgbClr val="515050"/>
                    </a:solidFill>
                    <a:latin typeface="Noto Sans KR Bold" panose="020B0800000000000000" pitchFamily="50" charset="-127"/>
                  </a:rPr>
                  <a:t> </a:t>
                </a:r>
                <a:r>
                  <a:rPr lang="en-US" altLang="ko-KR" sz="3300" kern="0" spc="-200" dirty="0">
                    <a:solidFill>
                      <a:srgbClr val="515050"/>
                    </a:solidFill>
                    <a:latin typeface="Noto Sans KR Bold" panose="020B0800000000000000" pitchFamily="50" charset="-127"/>
                  </a:rPr>
                  <a:t>/</a:t>
                </a:r>
                <a:r>
                  <a:rPr lang="ko-KR" altLang="en-US" sz="3300" kern="0" spc="-200" dirty="0">
                    <a:solidFill>
                      <a:srgbClr val="515050"/>
                    </a:solidFill>
                    <a:latin typeface="Noto Sans KR Bold" panose="020B0800000000000000" pitchFamily="50" charset="-127"/>
                  </a:rPr>
                  <a:t> 백분위</a:t>
                </a:r>
                <a:endParaRPr lang="en-US" altLang="ko-KR" sz="3300" kern="0" spc="-200" dirty="0">
                  <a:solidFill>
                    <a:srgbClr val="515050"/>
                  </a:solidFill>
                  <a:latin typeface="Noto Sans KR Bold" panose="020B0800000000000000" pitchFamily="50" charset="-127"/>
                </a:endParaRPr>
              </a:p>
            </p:txBody>
          </p:sp>
        </p:grpSp>
        <p:grpSp>
          <p:nvGrpSpPr>
            <p:cNvPr id="25" name="그룹 1012">
              <a:extLst>
                <a:ext uri="{FF2B5EF4-FFF2-40B4-BE49-F238E27FC236}">
                  <a16:creationId xmlns:a16="http://schemas.microsoft.com/office/drawing/2014/main" id="{5C371D4C-6115-8429-2602-1DD079AA919D}"/>
                </a:ext>
              </a:extLst>
            </p:cNvPr>
            <p:cNvGrpSpPr/>
            <p:nvPr/>
          </p:nvGrpSpPr>
          <p:grpSpPr>
            <a:xfrm>
              <a:off x="6087828" y="2340652"/>
              <a:ext cx="3261467" cy="1578762"/>
              <a:chOff x="6087828" y="2340652"/>
              <a:chExt cx="3261467" cy="1578762"/>
            </a:xfrm>
          </p:grpSpPr>
          <p:sp>
            <p:nvSpPr>
              <p:cNvPr id="29" name="Object 36">
                <a:extLst>
                  <a:ext uri="{FF2B5EF4-FFF2-40B4-BE49-F238E27FC236}">
                    <a16:creationId xmlns:a16="http://schemas.microsoft.com/office/drawing/2014/main" id="{B27233E0-EDF1-99DE-C90D-7C9F8D528BFC}"/>
                  </a:ext>
                </a:extLst>
              </p:cNvPr>
              <p:cNvSpPr txBox="1"/>
              <p:nvPr/>
            </p:nvSpPr>
            <p:spPr>
              <a:xfrm>
                <a:off x="6169470" y="3011112"/>
                <a:ext cx="3179825" cy="90830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200" kern="0" spc="-100" dirty="0">
                    <a:solidFill>
                      <a:srgbClr val="676767"/>
                    </a:solidFill>
                    <a:latin typeface="+mn-ea"/>
                    <a:cs typeface="NanumSquareRoundOTF Light" pitchFamily="34" charset="0"/>
                  </a:rPr>
                  <a:t>선행연구에 의하면 기업의 경상이익과 경영자의 현금보상 즉</a:t>
                </a:r>
                <a:r>
                  <a:rPr lang="en-US" altLang="ko-KR" sz="2200" kern="0" spc="-100" dirty="0">
                    <a:solidFill>
                      <a:srgbClr val="676767"/>
                    </a:solidFill>
                    <a:latin typeface="+mn-ea"/>
                    <a:cs typeface="NanumSquareRoundOTF Light" pitchFamily="34" charset="0"/>
                  </a:rPr>
                  <a:t>, </a:t>
                </a:r>
                <a:r>
                  <a:rPr lang="ko-KR" altLang="en-US" sz="2200" kern="0" spc="-100" dirty="0">
                    <a:solidFill>
                      <a:srgbClr val="676767"/>
                    </a:solidFill>
                    <a:latin typeface="+mn-ea"/>
                    <a:cs typeface="NanumSquareRoundOTF Light" pitchFamily="34" charset="0"/>
                  </a:rPr>
                  <a:t>연봉 사이에 비례 관계가 성립한다</a:t>
                </a:r>
                <a:r>
                  <a:rPr lang="en-US" altLang="ko-KR" sz="2200" kern="0" spc="-100" dirty="0">
                    <a:solidFill>
                      <a:srgbClr val="676767"/>
                    </a:solidFill>
                    <a:latin typeface="+mn-ea"/>
                    <a:cs typeface="NanumSquareRoundOTF Light" pitchFamily="34" charset="0"/>
                  </a:rPr>
                  <a:t>.</a:t>
                </a:r>
                <a:endParaRPr lang="en-US" sz="2200" kern="0" spc="-100" dirty="0">
                  <a:solidFill>
                    <a:srgbClr val="676767"/>
                  </a:solidFill>
                  <a:latin typeface="+mn-ea"/>
                  <a:cs typeface="NanumSquareRoundOTF Light" pitchFamily="34" charset="0"/>
                </a:endParaRPr>
              </a:p>
            </p:txBody>
          </p:sp>
          <p:sp>
            <p:nvSpPr>
              <p:cNvPr id="30" name="Object 37">
                <a:extLst>
                  <a:ext uri="{FF2B5EF4-FFF2-40B4-BE49-F238E27FC236}">
                    <a16:creationId xmlns:a16="http://schemas.microsoft.com/office/drawing/2014/main" id="{ADB0078F-6396-B9ED-DE2A-580E02A0ABFB}"/>
                  </a:ext>
                </a:extLst>
              </p:cNvPr>
              <p:cNvSpPr txBox="1"/>
              <p:nvPr/>
            </p:nvSpPr>
            <p:spPr>
              <a:xfrm>
                <a:off x="6087828" y="2340652"/>
                <a:ext cx="3255793" cy="49199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300" kern="0" spc="-200" dirty="0">
                    <a:solidFill>
                      <a:srgbClr val="515050"/>
                    </a:solidFill>
                    <a:latin typeface="+mn-ea"/>
                  </a:rPr>
                  <a:t>예상평균연봉 </a:t>
                </a:r>
                <a:r>
                  <a:rPr lang="en-US" altLang="ko-KR" sz="3300" kern="0" spc="-200" dirty="0">
                    <a:solidFill>
                      <a:srgbClr val="515050"/>
                    </a:solidFill>
                    <a:latin typeface="+mn-ea"/>
                  </a:rPr>
                  <a:t>/ </a:t>
                </a:r>
                <a:r>
                  <a:rPr lang="ko-KR" altLang="en-US" sz="3300" kern="0" spc="-200" dirty="0">
                    <a:solidFill>
                      <a:srgbClr val="515050"/>
                    </a:solidFill>
                    <a:latin typeface="+mn-ea"/>
                  </a:rPr>
                  <a:t>백분위</a:t>
                </a:r>
                <a:endParaRPr lang="en-US" dirty="0">
                  <a:latin typeface="+mn-ea"/>
                </a:endParaRPr>
              </a:p>
            </p:txBody>
          </p:sp>
        </p:grpSp>
        <p:grpSp>
          <p:nvGrpSpPr>
            <p:cNvPr id="26" name="그룹 1013">
              <a:extLst>
                <a:ext uri="{FF2B5EF4-FFF2-40B4-BE49-F238E27FC236}">
                  <a16:creationId xmlns:a16="http://schemas.microsoft.com/office/drawing/2014/main" id="{44DCBC52-3CA3-0144-1FF7-BF3EA74E766B}"/>
                </a:ext>
              </a:extLst>
            </p:cNvPr>
            <p:cNvGrpSpPr/>
            <p:nvPr/>
          </p:nvGrpSpPr>
          <p:grpSpPr>
            <a:xfrm>
              <a:off x="11325729" y="2365122"/>
              <a:ext cx="3179825" cy="1276755"/>
              <a:chOff x="11325729" y="2365122"/>
              <a:chExt cx="3179825" cy="1276755"/>
            </a:xfrm>
          </p:grpSpPr>
          <p:sp>
            <p:nvSpPr>
              <p:cNvPr id="27" name="Object 40">
                <a:extLst>
                  <a:ext uri="{FF2B5EF4-FFF2-40B4-BE49-F238E27FC236}">
                    <a16:creationId xmlns:a16="http://schemas.microsoft.com/office/drawing/2014/main" id="{64A32E53-8744-7FFE-A355-589304D6521C}"/>
                  </a:ext>
                </a:extLst>
              </p:cNvPr>
              <p:cNvSpPr txBox="1"/>
              <p:nvPr/>
            </p:nvSpPr>
            <p:spPr>
              <a:xfrm>
                <a:off x="11325729" y="3011112"/>
                <a:ext cx="3179825" cy="6307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200" kern="0" spc="-100" dirty="0">
                    <a:solidFill>
                      <a:srgbClr val="676767"/>
                    </a:solidFill>
                    <a:latin typeface="+mn-ea"/>
                    <a:cs typeface="NanumSquareRoundOTF Light" pitchFamily="34" charset="0"/>
                  </a:rPr>
                  <a:t>재직 인원 증가는 다양한 부분에서 기업의 성장을 의미한다</a:t>
                </a:r>
                <a:r>
                  <a:rPr lang="en-US" altLang="ko-KR" sz="2200" kern="0" spc="-100" dirty="0">
                    <a:solidFill>
                      <a:srgbClr val="676767"/>
                    </a:solidFill>
                    <a:latin typeface="+mn-ea"/>
                    <a:cs typeface="NanumSquareRoundOTF Light" pitchFamily="34" charset="0"/>
                  </a:rPr>
                  <a:t>.</a:t>
                </a:r>
                <a:endParaRPr lang="en-US" dirty="0">
                  <a:latin typeface="+mn-ea"/>
                </a:endParaRPr>
              </a:p>
            </p:txBody>
          </p:sp>
          <p:sp>
            <p:nvSpPr>
              <p:cNvPr id="28" name="Object 41">
                <a:extLst>
                  <a:ext uri="{FF2B5EF4-FFF2-40B4-BE49-F238E27FC236}">
                    <a16:creationId xmlns:a16="http://schemas.microsoft.com/office/drawing/2014/main" id="{0C6E5180-F608-36B8-2638-182622A18AEC}"/>
                  </a:ext>
                </a:extLst>
              </p:cNvPr>
              <p:cNvSpPr txBox="1"/>
              <p:nvPr/>
            </p:nvSpPr>
            <p:spPr>
              <a:xfrm>
                <a:off x="11425851" y="2365122"/>
                <a:ext cx="2979580" cy="49199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3300" kern="0" spc="-200" dirty="0">
                    <a:solidFill>
                      <a:srgbClr val="515050"/>
                    </a:solidFill>
                    <a:latin typeface="Noto Sans KR Bold" panose="020B0800000000000000" pitchFamily="50" charset="-127"/>
                  </a:rPr>
                  <a:t>인원증가율 </a:t>
                </a:r>
                <a:r>
                  <a:rPr lang="en-US" altLang="ko-KR" sz="3300" kern="0" spc="-200" dirty="0">
                    <a:solidFill>
                      <a:srgbClr val="515050"/>
                    </a:solidFill>
                    <a:latin typeface="Noto Sans KR Bold" panose="020B0800000000000000" pitchFamily="50" charset="-127"/>
                  </a:rPr>
                  <a:t>/ </a:t>
                </a:r>
                <a:r>
                  <a:rPr lang="ko-KR" altLang="en-US" sz="3300" kern="0" spc="-200" dirty="0">
                    <a:solidFill>
                      <a:srgbClr val="515050"/>
                    </a:solidFill>
                    <a:latin typeface="Noto Sans KR Bold" panose="020B0800000000000000" pitchFamily="50" charset="-127"/>
                  </a:rPr>
                  <a:t>백분위</a:t>
                </a:r>
                <a:endParaRPr lang="en-US" dirty="0"/>
              </a:p>
            </p:txBody>
          </p:sp>
        </p:grp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A37F78-B566-9A4C-280C-04EFF57B9C0F}"/>
              </a:ext>
            </a:extLst>
          </p:cNvPr>
          <p:cNvSpPr/>
          <p:nvPr/>
        </p:nvSpPr>
        <p:spPr>
          <a:xfrm>
            <a:off x="308188" y="443754"/>
            <a:ext cx="17602200" cy="9640454"/>
          </a:xfrm>
          <a:prstGeom prst="rect">
            <a:avLst/>
          </a:prstGeom>
          <a:solidFill>
            <a:srgbClr val="3667A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DDCDEB-1BF8-3D44-3FFB-31F0F16707A7}"/>
              </a:ext>
            </a:extLst>
          </p:cNvPr>
          <p:cNvSpPr txBox="1"/>
          <p:nvPr/>
        </p:nvSpPr>
        <p:spPr>
          <a:xfrm>
            <a:off x="4682191" y="3559867"/>
            <a:ext cx="9163083" cy="169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500" b="1" dirty="0">
                <a:solidFill>
                  <a:srgbClr val="FFFFFF"/>
                </a:solidFill>
                <a:latin typeface="+mj-ea"/>
                <a:ea typeface="+mj-ea"/>
                <a:sym typeface="Wingdings" panose="05000000000000000000" pitchFamily="2" charset="2"/>
              </a:rPr>
              <a:t>“</a:t>
            </a:r>
            <a:r>
              <a:rPr lang="ko-KR" altLang="en-US" sz="4500" b="1" dirty="0" err="1">
                <a:solidFill>
                  <a:srgbClr val="FFFFFF"/>
                </a:solidFill>
                <a:latin typeface="+mj-ea"/>
                <a:ea typeface="+mj-ea"/>
                <a:sym typeface="Wingdings" panose="05000000000000000000" pitchFamily="2" charset="2"/>
              </a:rPr>
              <a:t>크레딧잡</a:t>
            </a:r>
            <a:r>
              <a:rPr lang="en-US" altLang="ko-KR" sz="4500" b="1" dirty="0">
                <a:solidFill>
                  <a:srgbClr val="FFFFFF"/>
                </a:solidFill>
                <a:latin typeface="+mj-ea"/>
                <a:ea typeface="+mj-ea"/>
                <a:sym typeface="Wingdings" panose="05000000000000000000" pitchFamily="2" charset="2"/>
              </a:rPr>
              <a:t>” </a:t>
            </a:r>
            <a:r>
              <a:rPr lang="ko-KR" altLang="en-US" sz="4500" b="1" dirty="0" err="1">
                <a:solidFill>
                  <a:srgbClr val="FFFFFF"/>
                </a:solidFill>
                <a:latin typeface="+mj-ea"/>
                <a:ea typeface="+mj-ea"/>
                <a:sym typeface="Wingdings" panose="05000000000000000000" pitchFamily="2" charset="2"/>
              </a:rPr>
              <a:t>크롤링을</a:t>
            </a:r>
            <a:r>
              <a:rPr lang="ko-KR" altLang="en-US" sz="4500" b="1" dirty="0">
                <a:solidFill>
                  <a:srgbClr val="FFFFFF"/>
                </a:solidFill>
                <a:latin typeface="+mj-ea"/>
                <a:ea typeface="+mj-ea"/>
                <a:sym typeface="Wingdings" panose="05000000000000000000" pitchFamily="2" charset="2"/>
              </a:rPr>
              <a:t> 통한</a:t>
            </a:r>
            <a:endParaRPr lang="en-US" altLang="ko-KR" sz="4500" b="1" dirty="0">
              <a:solidFill>
                <a:srgbClr val="FFFFFF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 algn="ctr">
              <a:lnSpc>
                <a:spcPct val="120000"/>
              </a:lnSpc>
            </a:pPr>
            <a:r>
              <a:rPr lang="ko-KR" altLang="en-US" sz="4500" b="1" dirty="0">
                <a:solidFill>
                  <a:srgbClr val="FFFFFF"/>
                </a:solidFill>
                <a:latin typeface="+mj-ea"/>
                <a:ea typeface="+mj-ea"/>
                <a:sym typeface="Wingdings" panose="05000000000000000000" pitchFamily="2" charset="2"/>
              </a:rPr>
              <a:t>데이터 수집</a:t>
            </a:r>
            <a:endParaRPr lang="en-US" altLang="ko-KR" sz="4500" b="1" dirty="0">
              <a:solidFill>
                <a:srgbClr val="FFFFFF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75D208-2892-3E66-77AC-874F1298E535}"/>
              </a:ext>
            </a:extLst>
          </p:cNvPr>
          <p:cNvSpPr txBox="1"/>
          <p:nvPr/>
        </p:nvSpPr>
        <p:spPr>
          <a:xfrm>
            <a:off x="5381719" y="5757699"/>
            <a:ext cx="8075352" cy="106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rgbClr val="FFFFFF"/>
                </a:solidFill>
              </a:rPr>
              <a:t>국민연금에서 제공받은 데이터를 기반으로 전국 </a:t>
            </a:r>
            <a:r>
              <a:rPr lang="en-US" altLang="ko-KR" dirty="0">
                <a:solidFill>
                  <a:srgbClr val="FFFFFF"/>
                </a:solidFill>
              </a:rPr>
              <a:t>42</a:t>
            </a:r>
            <a:r>
              <a:rPr lang="ko-KR" altLang="en-US" dirty="0">
                <a:solidFill>
                  <a:srgbClr val="FFFFFF"/>
                </a:solidFill>
              </a:rPr>
              <a:t>만개의 기업에 대한 업력</a:t>
            </a:r>
            <a:r>
              <a:rPr lang="en-US" altLang="ko-KR" dirty="0">
                <a:solidFill>
                  <a:srgbClr val="FFFFFF"/>
                </a:solidFill>
              </a:rPr>
              <a:t>/</a:t>
            </a:r>
            <a:r>
              <a:rPr lang="ko-KR" altLang="en-US" dirty="0">
                <a:solidFill>
                  <a:srgbClr val="FFFFFF"/>
                </a:solidFill>
              </a:rPr>
              <a:t>사원수 </a:t>
            </a:r>
            <a:r>
              <a:rPr lang="en-US" altLang="ko-KR" dirty="0">
                <a:solidFill>
                  <a:srgbClr val="FFFFFF"/>
                </a:solidFill>
              </a:rPr>
              <a:t>/</a:t>
            </a:r>
            <a:r>
              <a:rPr lang="ko-KR" altLang="en-US" dirty="0">
                <a:solidFill>
                  <a:srgbClr val="FFFFFF"/>
                </a:solidFill>
              </a:rPr>
              <a:t>올해 </a:t>
            </a:r>
            <a:r>
              <a:rPr lang="ko-KR" altLang="en-US" dirty="0" err="1">
                <a:solidFill>
                  <a:srgbClr val="FFFFFF"/>
                </a:solidFill>
              </a:rPr>
              <a:t>입사율</a:t>
            </a:r>
            <a:r>
              <a:rPr lang="en-US" altLang="ko-KR" dirty="0">
                <a:solidFill>
                  <a:srgbClr val="FFFFFF"/>
                </a:solidFill>
              </a:rPr>
              <a:t>/</a:t>
            </a:r>
            <a:r>
              <a:rPr lang="ko-KR" altLang="en-US" dirty="0">
                <a:solidFill>
                  <a:srgbClr val="FFFFFF"/>
                </a:solidFill>
              </a:rPr>
              <a:t>올해 </a:t>
            </a:r>
            <a:r>
              <a:rPr lang="ko-KR" altLang="en-US" dirty="0" err="1">
                <a:solidFill>
                  <a:srgbClr val="FFFFFF"/>
                </a:solidFill>
              </a:rPr>
              <a:t>퇴사율</a:t>
            </a:r>
            <a:r>
              <a:rPr lang="en-US" altLang="ko-KR" dirty="0">
                <a:solidFill>
                  <a:srgbClr val="FFFFFF"/>
                </a:solidFill>
              </a:rPr>
              <a:t>/</a:t>
            </a:r>
            <a:r>
              <a:rPr lang="ko-KR" altLang="en-US" dirty="0" err="1">
                <a:solidFill>
                  <a:srgbClr val="FFFFFF"/>
                </a:solidFill>
              </a:rPr>
              <a:t>연봉상위율</a:t>
            </a:r>
            <a:r>
              <a:rPr lang="en-US" altLang="ko-KR" dirty="0">
                <a:solidFill>
                  <a:srgbClr val="FFFFFF"/>
                </a:solidFill>
              </a:rPr>
              <a:t>/</a:t>
            </a:r>
            <a:r>
              <a:rPr lang="ko-KR" altLang="en-US" dirty="0">
                <a:solidFill>
                  <a:srgbClr val="FFFFFF"/>
                </a:solidFill>
              </a:rPr>
              <a:t>월별 평균 급여에 대한 정보를 제공하고 있으며</a:t>
            </a:r>
            <a:r>
              <a:rPr lang="en-US" altLang="ko-KR" dirty="0">
                <a:solidFill>
                  <a:srgbClr val="FFFFFF"/>
                </a:solidFill>
              </a:rPr>
              <a:t>, </a:t>
            </a:r>
            <a:r>
              <a:rPr lang="ko-KR" altLang="en-US" dirty="0">
                <a:solidFill>
                  <a:srgbClr val="FFFFFF"/>
                </a:solidFill>
              </a:rPr>
              <a:t>타 플랫폼보다 정량적 지표의 정확도가 높은 것으로 알려져 있음</a:t>
            </a:r>
            <a:endParaRPr lang="en-US" altLang="ko-KR" dirty="0">
              <a:solidFill>
                <a:srgbClr val="FFFFFF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7E43FA9-0415-E609-4820-BD22BF1F25FB}"/>
              </a:ext>
            </a:extLst>
          </p:cNvPr>
          <p:cNvCxnSpPr>
            <a:cxnSpLocks/>
          </p:cNvCxnSpPr>
          <p:nvPr/>
        </p:nvCxnSpPr>
        <p:spPr>
          <a:xfrm>
            <a:off x="4468259" y="7502284"/>
            <a:ext cx="9619126" cy="0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477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38382E8F-2781-1586-C916-DC1D98F691D9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4324693"/>
          <a:ext cx="7402134" cy="429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689">
                  <a:extLst>
                    <a:ext uri="{9D8B030D-6E8A-4147-A177-3AD203B41FA5}">
                      <a16:colId xmlns:a16="http://schemas.microsoft.com/office/drawing/2014/main" val="398212191"/>
                    </a:ext>
                  </a:extLst>
                </a:gridCol>
                <a:gridCol w="1233689">
                  <a:extLst>
                    <a:ext uri="{9D8B030D-6E8A-4147-A177-3AD203B41FA5}">
                      <a16:colId xmlns:a16="http://schemas.microsoft.com/office/drawing/2014/main" val="1759077664"/>
                    </a:ext>
                  </a:extLst>
                </a:gridCol>
                <a:gridCol w="1233689">
                  <a:extLst>
                    <a:ext uri="{9D8B030D-6E8A-4147-A177-3AD203B41FA5}">
                      <a16:colId xmlns:a16="http://schemas.microsoft.com/office/drawing/2014/main" val="488156683"/>
                    </a:ext>
                  </a:extLst>
                </a:gridCol>
                <a:gridCol w="1233689">
                  <a:extLst>
                    <a:ext uri="{9D8B030D-6E8A-4147-A177-3AD203B41FA5}">
                      <a16:colId xmlns:a16="http://schemas.microsoft.com/office/drawing/2014/main" val="1102644266"/>
                    </a:ext>
                  </a:extLst>
                </a:gridCol>
                <a:gridCol w="1233689">
                  <a:extLst>
                    <a:ext uri="{9D8B030D-6E8A-4147-A177-3AD203B41FA5}">
                      <a16:colId xmlns:a16="http://schemas.microsoft.com/office/drawing/2014/main" val="3409131528"/>
                    </a:ext>
                  </a:extLst>
                </a:gridCol>
                <a:gridCol w="1233689">
                  <a:extLst>
                    <a:ext uri="{9D8B030D-6E8A-4147-A177-3AD203B41FA5}">
                      <a16:colId xmlns:a16="http://schemas.microsoft.com/office/drawing/2014/main" val="2121412619"/>
                    </a:ext>
                  </a:extLst>
                </a:gridCol>
              </a:tblGrid>
              <a:tr h="117061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BIZ_NO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주</a:t>
                      </a: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)</a:t>
                      </a:r>
                      <a:r>
                        <a:rPr kumimoji="1" lang="ko-KR" alt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여부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HDOF_CMP_CD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LIST_CD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HOMEPAGE_URL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휴폐업</a:t>
                      </a: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_</a:t>
                      </a:r>
                      <a:r>
                        <a:rPr kumimoji="1" lang="ko-KR" alt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여부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489410"/>
                  </a:ext>
                </a:extLst>
              </a:tr>
              <a:tr h="68285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oto Sans KR Regular" panose="020B0500000000000000" pitchFamily="50" charset="-127"/>
                          <a:cs typeface="+mn-cs"/>
                        </a:rPr>
                        <a:t>3148517348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040757"/>
                  </a:ext>
                </a:extLst>
              </a:tr>
              <a:tr h="68285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oto Sans KR Regular" panose="020B0500000000000000" pitchFamily="50" charset="-127"/>
                          <a:cs typeface="+mn-cs"/>
                        </a:rPr>
                        <a:t>1308505171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12782"/>
                  </a:ext>
                </a:extLst>
              </a:tr>
              <a:tr h="39562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505323"/>
                  </a:ext>
                </a:extLst>
              </a:tr>
              <a:tr h="68285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oto Sans KR Regular" panose="020B0500000000000000" pitchFamily="50" charset="-127"/>
                          <a:cs typeface="+mn-cs"/>
                        </a:rPr>
                        <a:t>1138502432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077725"/>
                  </a:ext>
                </a:extLst>
              </a:tr>
              <a:tr h="68285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oto Sans KR Regular" panose="020B0500000000000000" pitchFamily="50" charset="-127"/>
                          <a:cs typeface="+mn-cs"/>
                        </a:rPr>
                        <a:t>2218512338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776194"/>
                  </a:ext>
                </a:extLst>
              </a:tr>
            </a:tbl>
          </a:graphicData>
        </a:graphic>
      </p:graphicFrame>
      <p:grpSp>
        <p:nvGrpSpPr>
          <p:cNvPr id="985" name="그룹 1011">
            <a:extLst>
              <a:ext uri="{FF2B5EF4-FFF2-40B4-BE49-F238E27FC236}">
                <a16:creationId xmlns:a16="http://schemas.microsoft.com/office/drawing/2014/main" id="{764772D4-ADE5-C484-9BCB-B49EB6B7DC62}"/>
              </a:ext>
            </a:extLst>
          </p:cNvPr>
          <p:cNvGrpSpPr/>
          <p:nvPr/>
        </p:nvGrpSpPr>
        <p:grpSpPr>
          <a:xfrm>
            <a:off x="8000541" y="4005533"/>
            <a:ext cx="6171429" cy="266247"/>
            <a:chOff x="3719982" y="4453638"/>
            <a:chExt cx="6171429" cy="266247"/>
          </a:xfrm>
        </p:grpSpPr>
        <p:pic>
          <p:nvPicPr>
            <p:cNvPr id="986" name="Object 37">
              <a:extLst>
                <a:ext uri="{FF2B5EF4-FFF2-40B4-BE49-F238E27FC236}">
                  <a16:creationId xmlns:a16="http://schemas.microsoft.com/office/drawing/2014/main" id="{29AF444C-FB46-F955-0AB7-9A2AA295D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9982" y="4453638"/>
              <a:ext cx="6171429" cy="26624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914826-A864-2C6C-6F76-60AAEBC3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EF621-C4F6-8A55-E021-05CE82F0AC34}"/>
              </a:ext>
            </a:extLst>
          </p:cNvPr>
          <p:cNvSpPr txBox="1"/>
          <p:nvPr/>
        </p:nvSpPr>
        <p:spPr>
          <a:xfrm>
            <a:off x="831864" y="1004999"/>
            <a:ext cx="495933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04 Baseline</a:t>
            </a:r>
            <a:r>
              <a:rPr lang="ko-KR" altLang="en-US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 데이터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2C841-CA60-A24A-4FBA-EF94A11CB2D8}"/>
              </a:ext>
            </a:extLst>
          </p:cNvPr>
          <p:cNvSpPr txBox="1"/>
          <p:nvPr/>
        </p:nvSpPr>
        <p:spPr>
          <a:xfrm>
            <a:off x="836780" y="1770848"/>
            <a:ext cx="516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전처리</a:t>
            </a:r>
            <a:r>
              <a:rPr lang="ko-KR" altLang="en-US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</a:t>
            </a:r>
            <a:r>
              <a:rPr lang="en-US" altLang="ko-KR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&amp;</a:t>
            </a:r>
            <a:r>
              <a:rPr lang="ko-KR" altLang="en-US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새로운 파생변수 생성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F6270B-2499-A50A-57E8-DBF26FF11358}"/>
              </a:ext>
            </a:extLst>
          </p:cNvPr>
          <p:cNvSpPr txBox="1"/>
          <p:nvPr/>
        </p:nvSpPr>
        <p:spPr>
          <a:xfrm>
            <a:off x="856510" y="2819073"/>
            <a:ext cx="81517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액티브 </a:t>
            </a:r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&amp;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22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휴폐업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중소법인 데이터 가공을 통한 </a:t>
            </a:r>
            <a:r>
              <a:rPr lang="en-US" altLang="ko-KR" sz="2200" b="1" dirty="0">
                <a:solidFill>
                  <a:srgbClr val="6080A8"/>
                </a:solidFill>
                <a:latin typeface="+mn-ea"/>
              </a:rPr>
              <a:t>Baseline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구축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5B50E9A-1C7E-594E-3785-2A057AD31CB9}"/>
              </a:ext>
            </a:extLst>
          </p:cNvPr>
          <p:cNvSpPr/>
          <p:nvPr/>
        </p:nvSpPr>
        <p:spPr>
          <a:xfrm>
            <a:off x="10555106" y="3923248"/>
            <a:ext cx="6584213" cy="5041478"/>
          </a:xfrm>
          <a:prstGeom prst="rect">
            <a:avLst/>
          </a:prstGeom>
          <a:solidFill>
            <a:srgbClr val="F0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200" b="1" dirty="0">
              <a:solidFill>
                <a:prstClr val="black"/>
              </a:solidFill>
              <a:latin typeface="+mn-ea"/>
            </a:endParaRPr>
          </a:p>
          <a:p>
            <a:pPr algn="ctr"/>
            <a:endParaRPr kumimoji="1" lang="en-US" altLang="ko-KR" sz="2200" b="1" dirty="0">
              <a:solidFill>
                <a:prstClr val="black"/>
              </a:solidFill>
              <a:latin typeface="+mn-ea"/>
            </a:endParaRPr>
          </a:p>
          <a:p>
            <a:pPr algn="ctr"/>
            <a:endParaRPr kumimoji="1" lang="en-US" altLang="ko-KR" sz="2200" b="1" dirty="0">
              <a:solidFill>
                <a:prstClr val="black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1)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 이진 분류</a:t>
            </a:r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 </a:t>
            </a:r>
            <a:r>
              <a:rPr kumimoji="1" lang="ko-KR" altLang="en-US" sz="2200" b="1" dirty="0" err="1">
                <a:solidFill>
                  <a:prstClr val="black"/>
                </a:solidFill>
                <a:latin typeface="+mn-ea"/>
              </a:rPr>
              <a:t>타겟컬럼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 생성</a:t>
            </a:r>
            <a:endParaRPr kumimoji="1" lang="en-US" altLang="ko-Kore-KR" sz="2200" b="1" dirty="0">
              <a:solidFill>
                <a:prstClr val="black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-&gt;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 액티브 기업</a:t>
            </a:r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:0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-&gt;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 </a:t>
            </a:r>
            <a:r>
              <a:rPr kumimoji="1" lang="ko-KR" altLang="en-US" sz="2200" b="1" dirty="0" err="1">
                <a:solidFill>
                  <a:prstClr val="black"/>
                </a:solidFill>
                <a:latin typeface="+mn-ea"/>
              </a:rPr>
              <a:t>휴폐업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 기업</a:t>
            </a:r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:1</a:t>
            </a:r>
            <a:endParaRPr kumimoji="1" lang="en-US" altLang="ko-Kore-KR" sz="2200" b="1" dirty="0">
              <a:solidFill>
                <a:prstClr val="black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kumimoji="1" lang="en-US" altLang="ko-Kore-KR" sz="3500" b="1" dirty="0">
              <a:solidFill>
                <a:prstClr val="black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2)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 액티브 기업의 경우 외부감사대상 기업만 선정</a:t>
            </a:r>
            <a:endParaRPr kumimoji="1" lang="en-US" altLang="ko-Kore-KR" sz="35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00EC10-11D0-5205-DCAC-C591E520A76F}"/>
              </a:ext>
            </a:extLst>
          </p:cNvPr>
          <p:cNvSpPr txBox="1"/>
          <p:nvPr/>
        </p:nvSpPr>
        <p:spPr>
          <a:xfrm>
            <a:off x="11084275" y="4195629"/>
            <a:ext cx="55258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ko-KR" altLang="en-US" sz="3500" b="1" dirty="0" err="1">
                <a:solidFill>
                  <a:srgbClr val="3768A8"/>
                </a:solidFill>
                <a:latin typeface="+mn-ea"/>
              </a:rPr>
              <a:t>휴폐업</a:t>
            </a:r>
            <a:r>
              <a:rPr kumimoji="1" lang="en-US" altLang="ko-KR" sz="3500" b="1" dirty="0">
                <a:solidFill>
                  <a:srgbClr val="3768A8"/>
                </a:solidFill>
                <a:latin typeface="+mn-ea"/>
              </a:rPr>
              <a:t> </a:t>
            </a:r>
            <a:r>
              <a:rPr kumimoji="1" lang="ko-KR" altLang="en-US" sz="3500" b="1" dirty="0">
                <a:solidFill>
                  <a:srgbClr val="3768A8"/>
                </a:solidFill>
                <a:latin typeface="+mn-ea"/>
              </a:rPr>
              <a:t>여부 타겟 컬럼 생성</a:t>
            </a:r>
            <a:endParaRPr kumimoji="1" lang="en-US" altLang="ko-KR" sz="3500" b="1" dirty="0">
              <a:solidFill>
                <a:srgbClr val="3768A8"/>
              </a:solidFill>
              <a:latin typeface="+mn-ea"/>
            </a:endParaRPr>
          </a:p>
          <a:p>
            <a:pPr lvl="0" algn="ctr"/>
            <a:endParaRPr kumimoji="1" lang="en-US" altLang="ko-Kore-KR" sz="3500" b="1" dirty="0">
              <a:solidFill>
                <a:prstClr val="black"/>
              </a:solidFill>
              <a:ea typeface="Noto Sans KR Regular" panose="020B0500000000000000" pitchFamily="50" charset="-127"/>
            </a:endParaRPr>
          </a:p>
          <a:p>
            <a:endParaRPr kumimoji="1" lang="ko-Kore-KR" altLang="en-US" dirty="0"/>
          </a:p>
        </p:txBody>
      </p:sp>
      <p:sp>
        <p:nvSpPr>
          <p:cNvPr id="967" name="AutoShape 2" descr="Untitled">
            <a:extLst>
              <a:ext uri="{FF2B5EF4-FFF2-40B4-BE49-F238E27FC236}">
                <a16:creationId xmlns:a16="http://schemas.microsoft.com/office/drawing/2014/main" id="{DF38ADD3-1FBA-B0DB-6768-7A45ECFF0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59512" y="515325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68" name="직사각형 967">
            <a:extLst>
              <a:ext uri="{FF2B5EF4-FFF2-40B4-BE49-F238E27FC236}">
                <a16:creationId xmlns:a16="http://schemas.microsoft.com/office/drawing/2014/main" id="{5C2873DA-D1E5-C67C-88BF-33A10B428E12}"/>
              </a:ext>
            </a:extLst>
          </p:cNvPr>
          <p:cNvSpPr/>
          <p:nvPr/>
        </p:nvSpPr>
        <p:spPr>
          <a:xfrm>
            <a:off x="7819121" y="3846357"/>
            <a:ext cx="2333603" cy="638242"/>
          </a:xfrm>
          <a:prstGeom prst="rect">
            <a:avLst/>
          </a:prstGeom>
          <a:solidFill>
            <a:srgbClr val="CCD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err="1">
                <a:solidFill>
                  <a:schemeClr val="tx1"/>
                </a:solidFill>
                <a:ea typeface="Noto Sans KR Regular" panose="020B0500000000000000" pitchFamily="50" charset="-127"/>
              </a:rPr>
              <a:t>휴폐업</a:t>
            </a:r>
            <a:r>
              <a:rPr kumimoji="1" lang="ko-KR" altLang="en-US" sz="2800" b="1" dirty="0">
                <a:solidFill>
                  <a:schemeClr val="tx1"/>
                </a:solidFill>
                <a:ea typeface="Noto Sans KR Regular" panose="020B0500000000000000" pitchFamily="50" charset="-127"/>
              </a:rPr>
              <a:t> 여부</a:t>
            </a:r>
            <a:endParaRPr kumimoji="1" lang="ko-Kore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969" name="직사각형 968">
            <a:extLst>
              <a:ext uri="{FF2B5EF4-FFF2-40B4-BE49-F238E27FC236}">
                <a16:creationId xmlns:a16="http://schemas.microsoft.com/office/drawing/2014/main" id="{E7C01A51-296A-270E-5AC2-9E2C7BF95CD7}"/>
              </a:ext>
            </a:extLst>
          </p:cNvPr>
          <p:cNvSpPr/>
          <p:nvPr/>
        </p:nvSpPr>
        <p:spPr>
          <a:xfrm>
            <a:off x="7819121" y="4953845"/>
            <a:ext cx="2333603" cy="638242"/>
          </a:xfrm>
          <a:prstGeom prst="rect">
            <a:avLst/>
          </a:prstGeom>
          <a:solidFill>
            <a:srgbClr val="CCD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(</a:t>
            </a:r>
            <a:r>
              <a:rPr kumimoji="1" lang="ko-KR" altLang="en-US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주</a:t>
            </a:r>
            <a:r>
              <a:rPr kumimoji="1" lang="en-US" altLang="ko-KR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)</a:t>
            </a:r>
            <a:r>
              <a:rPr kumimoji="1" lang="ko-KR" altLang="en-US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 여부</a:t>
            </a:r>
            <a:endParaRPr kumimoji="1" lang="ko-Kore-KR" altLang="en-US" sz="2500" b="1" dirty="0">
              <a:solidFill>
                <a:prstClr val="black"/>
              </a:solidFill>
            </a:endParaRPr>
          </a:p>
        </p:txBody>
      </p:sp>
      <p:sp>
        <p:nvSpPr>
          <p:cNvPr id="970" name="직사각형 969">
            <a:extLst>
              <a:ext uri="{FF2B5EF4-FFF2-40B4-BE49-F238E27FC236}">
                <a16:creationId xmlns:a16="http://schemas.microsoft.com/office/drawing/2014/main" id="{074518B5-1B02-0A95-B0B4-1BE132D08496}"/>
              </a:ext>
            </a:extLst>
          </p:cNvPr>
          <p:cNvSpPr/>
          <p:nvPr/>
        </p:nvSpPr>
        <p:spPr>
          <a:xfrm>
            <a:off x="7819120" y="6061333"/>
            <a:ext cx="2333603" cy="638242"/>
          </a:xfrm>
          <a:prstGeom prst="rect">
            <a:avLst/>
          </a:prstGeom>
          <a:solidFill>
            <a:srgbClr val="CCD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본점기업코드</a:t>
            </a:r>
            <a:endParaRPr kumimoji="1" lang="ko-Kore-KR" altLang="en-US" sz="2500" b="1" dirty="0">
              <a:solidFill>
                <a:prstClr val="black"/>
              </a:solidFill>
            </a:endParaRPr>
          </a:p>
        </p:txBody>
      </p:sp>
      <p:sp>
        <p:nvSpPr>
          <p:cNvPr id="971" name="직사각형 970">
            <a:extLst>
              <a:ext uri="{FF2B5EF4-FFF2-40B4-BE49-F238E27FC236}">
                <a16:creationId xmlns:a16="http://schemas.microsoft.com/office/drawing/2014/main" id="{D54789E9-FCC8-684B-F9AD-BE3EDD754314}"/>
              </a:ext>
            </a:extLst>
          </p:cNvPr>
          <p:cNvSpPr/>
          <p:nvPr/>
        </p:nvSpPr>
        <p:spPr>
          <a:xfrm>
            <a:off x="7797971" y="7173467"/>
            <a:ext cx="2333603" cy="638242"/>
          </a:xfrm>
          <a:prstGeom prst="rect">
            <a:avLst/>
          </a:prstGeom>
          <a:solidFill>
            <a:srgbClr val="CCD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상장코드</a:t>
            </a:r>
            <a:endParaRPr kumimoji="1" lang="ko-Kore-KR" altLang="en-US" sz="2500" b="1" dirty="0">
              <a:solidFill>
                <a:prstClr val="black"/>
              </a:solidFill>
            </a:endParaRPr>
          </a:p>
        </p:txBody>
      </p: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770FCB65-19D9-01C9-7C52-034FE1E20262}"/>
              </a:ext>
            </a:extLst>
          </p:cNvPr>
          <p:cNvSpPr/>
          <p:nvPr/>
        </p:nvSpPr>
        <p:spPr>
          <a:xfrm>
            <a:off x="7819120" y="8303252"/>
            <a:ext cx="2333603" cy="638242"/>
          </a:xfrm>
          <a:prstGeom prst="rect">
            <a:avLst/>
          </a:prstGeom>
          <a:solidFill>
            <a:srgbClr val="CCD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홈페이지</a:t>
            </a:r>
            <a:r>
              <a:rPr kumimoji="1" lang="en-US" altLang="ko-KR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 URL</a:t>
            </a:r>
            <a:endParaRPr kumimoji="1" lang="ko-Kore-KR" altLang="en-US" sz="2500" b="1" dirty="0">
              <a:solidFill>
                <a:prstClr val="black"/>
              </a:solidFill>
            </a:endParaRPr>
          </a:p>
        </p:txBody>
      </p:sp>
      <p:grpSp>
        <p:nvGrpSpPr>
          <p:cNvPr id="973" name="그룹 1005">
            <a:extLst>
              <a:ext uri="{FF2B5EF4-FFF2-40B4-BE49-F238E27FC236}">
                <a16:creationId xmlns:a16="http://schemas.microsoft.com/office/drawing/2014/main" id="{860FAC12-CC5C-37E2-A316-401590D80947}"/>
              </a:ext>
            </a:extLst>
          </p:cNvPr>
          <p:cNvGrpSpPr/>
          <p:nvPr/>
        </p:nvGrpSpPr>
        <p:grpSpPr>
          <a:xfrm>
            <a:off x="7797971" y="4976142"/>
            <a:ext cx="2354752" cy="584774"/>
            <a:chOff x="876190" y="4168524"/>
            <a:chExt cx="10826538" cy="5610246"/>
          </a:xfrm>
        </p:grpSpPr>
        <p:pic>
          <p:nvPicPr>
            <p:cNvPr id="974" name="Object 17">
              <a:extLst>
                <a:ext uri="{FF2B5EF4-FFF2-40B4-BE49-F238E27FC236}">
                  <a16:creationId xmlns:a16="http://schemas.microsoft.com/office/drawing/2014/main" id="{E448E4C5-53BD-EDE0-EEAD-AFEB3C0B6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190" y="4168524"/>
              <a:ext cx="10826538" cy="5610246"/>
            </a:xfrm>
            <a:prstGeom prst="rect">
              <a:avLst/>
            </a:prstGeom>
          </p:spPr>
        </p:pic>
      </p:grpSp>
      <p:grpSp>
        <p:nvGrpSpPr>
          <p:cNvPr id="975" name="그룹 1020">
            <a:extLst>
              <a:ext uri="{FF2B5EF4-FFF2-40B4-BE49-F238E27FC236}">
                <a16:creationId xmlns:a16="http://schemas.microsoft.com/office/drawing/2014/main" id="{CB50CE80-8E44-EAEE-DDDA-65C2B6E516B9}"/>
              </a:ext>
            </a:extLst>
          </p:cNvPr>
          <p:cNvGrpSpPr/>
          <p:nvPr/>
        </p:nvGrpSpPr>
        <p:grpSpPr>
          <a:xfrm>
            <a:off x="7797970" y="3881917"/>
            <a:ext cx="2375903" cy="584774"/>
            <a:chOff x="2102935" y="4254566"/>
            <a:chExt cx="2305808" cy="584774"/>
          </a:xfrm>
        </p:grpSpPr>
        <p:pic>
          <p:nvPicPr>
            <p:cNvPr id="976" name="Object 72">
              <a:extLst>
                <a:ext uri="{FF2B5EF4-FFF2-40B4-BE49-F238E27FC236}">
                  <a16:creationId xmlns:a16="http://schemas.microsoft.com/office/drawing/2014/main" id="{DC9452E8-A820-3E83-BBC6-F647910DC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2935" y="4254566"/>
              <a:ext cx="2305808" cy="584774"/>
            </a:xfrm>
            <a:prstGeom prst="rect">
              <a:avLst/>
            </a:prstGeom>
          </p:spPr>
        </p:pic>
      </p:grpSp>
      <p:grpSp>
        <p:nvGrpSpPr>
          <p:cNvPr id="977" name="그룹 1005">
            <a:extLst>
              <a:ext uri="{FF2B5EF4-FFF2-40B4-BE49-F238E27FC236}">
                <a16:creationId xmlns:a16="http://schemas.microsoft.com/office/drawing/2014/main" id="{7136C865-D0B3-65A6-04F9-C2A8622E0DFD}"/>
              </a:ext>
            </a:extLst>
          </p:cNvPr>
          <p:cNvGrpSpPr/>
          <p:nvPr/>
        </p:nvGrpSpPr>
        <p:grpSpPr>
          <a:xfrm>
            <a:off x="7845140" y="6087997"/>
            <a:ext cx="2354752" cy="584774"/>
            <a:chOff x="876190" y="4168524"/>
            <a:chExt cx="10826538" cy="5610246"/>
          </a:xfrm>
        </p:grpSpPr>
        <p:pic>
          <p:nvPicPr>
            <p:cNvPr id="978" name="Object 17">
              <a:extLst>
                <a:ext uri="{FF2B5EF4-FFF2-40B4-BE49-F238E27FC236}">
                  <a16:creationId xmlns:a16="http://schemas.microsoft.com/office/drawing/2014/main" id="{E8FCE5BC-78AC-9B6D-863F-F01F84F82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190" y="4168524"/>
              <a:ext cx="10826538" cy="5610246"/>
            </a:xfrm>
            <a:prstGeom prst="rect">
              <a:avLst/>
            </a:prstGeom>
          </p:spPr>
        </p:pic>
      </p:grpSp>
      <p:grpSp>
        <p:nvGrpSpPr>
          <p:cNvPr id="979" name="그룹 1005">
            <a:extLst>
              <a:ext uri="{FF2B5EF4-FFF2-40B4-BE49-F238E27FC236}">
                <a16:creationId xmlns:a16="http://schemas.microsoft.com/office/drawing/2014/main" id="{62EFA3E9-005A-43D7-7633-C51B14F1C004}"/>
              </a:ext>
            </a:extLst>
          </p:cNvPr>
          <p:cNvGrpSpPr/>
          <p:nvPr/>
        </p:nvGrpSpPr>
        <p:grpSpPr>
          <a:xfrm>
            <a:off x="7797970" y="7182445"/>
            <a:ext cx="2354752" cy="584774"/>
            <a:chOff x="876190" y="4168524"/>
            <a:chExt cx="10826538" cy="5610246"/>
          </a:xfrm>
        </p:grpSpPr>
        <p:pic>
          <p:nvPicPr>
            <p:cNvPr id="980" name="Object 17">
              <a:extLst>
                <a:ext uri="{FF2B5EF4-FFF2-40B4-BE49-F238E27FC236}">
                  <a16:creationId xmlns:a16="http://schemas.microsoft.com/office/drawing/2014/main" id="{973249C9-D0A3-1C25-3642-D44B0D68A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190" y="4168524"/>
              <a:ext cx="10826538" cy="5610246"/>
            </a:xfrm>
            <a:prstGeom prst="rect">
              <a:avLst/>
            </a:prstGeom>
          </p:spPr>
        </p:pic>
      </p:grpSp>
      <p:grpSp>
        <p:nvGrpSpPr>
          <p:cNvPr id="981" name="그룹 1005">
            <a:extLst>
              <a:ext uri="{FF2B5EF4-FFF2-40B4-BE49-F238E27FC236}">
                <a16:creationId xmlns:a16="http://schemas.microsoft.com/office/drawing/2014/main" id="{74609659-1508-0A03-5D25-6EB0F05AF263}"/>
              </a:ext>
            </a:extLst>
          </p:cNvPr>
          <p:cNvGrpSpPr/>
          <p:nvPr/>
        </p:nvGrpSpPr>
        <p:grpSpPr>
          <a:xfrm>
            <a:off x="7845140" y="8347742"/>
            <a:ext cx="2354752" cy="584774"/>
            <a:chOff x="876190" y="4168524"/>
            <a:chExt cx="10826538" cy="5610246"/>
          </a:xfrm>
        </p:grpSpPr>
        <p:pic>
          <p:nvPicPr>
            <p:cNvPr id="982" name="Object 17">
              <a:extLst>
                <a:ext uri="{FF2B5EF4-FFF2-40B4-BE49-F238E27FC236}">
                  <a16:creationId xmlns:a16="http://schemas.microsoft.com/office/drawing/2014/main" id="{B852E0F8-BB70-8C62-8E24-E68D1D3E8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190" y="4168524"/>
              <a:ext cx="10826538" cy="5610246"/>
            </a:xfrm>
            <a:prstGeom prst="rect">
              <a:avLst/>
            </a:prstGeom>
          </p:spPr>
        </p:pic>
      </p:grpSp>
      <p:sp>
        <p:nvSpPr>
          <p:cNvPr id="990" name="직사각형 989">
            <a:extLst>
              <a:ext uri="{FF2B5EF4-FFF2-40B4-BE49-F238E27FC236}">
                <a16:creationId xmlns:a16="http://schemas.microsoft.com/office/drawing/2014/main" id="{943078C4-C8B2-9C1D-2062-88F756E8E9F3}"/>
              </a:ext>
            </a:extLst>
          </p:cNvPr>
          <p:cNvSpPr/>
          <p:nvPr/>
        </p:nvSpPr>
        <p:spPr>
          <a:xfrm>
            <a:off x="6400800" y="4324692"/>
            <a:ext cx="1089126" cy="4297679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1" name="그룹 1005">
            <a:extLst>
              <a:ext uri="{FF2B5EF4-FFF2-40B4-BE49-F238E27FC236}">
                <a16:creationId xmlns:a16="http://schemas.microsoft.com/office/drawing/2014/main" id="{048B7E7C-8284-E9C2-58F6-2B1F6FAD3EA0}"/>
              </a:ext>
            </a:extLst>
          </p:cNvPr>
          <p:cNvGrpSpPr/>
          <p:nvPr/>
        </p:nvGrpSpPr>
        <p:grpSpPr>
          <a:xfrm>
            <a:off x="138452" y="4324692"/>
            <a:ext cx="6197739" cy="4350590"/>
            <a:chOff x="876190" y="4168524"/>
            <a:chExt cx="10826538" cy="5610246"/>
          </a:xfrm>
        </p:grpSpPr>
        <p:pic>
          <p:nvPicPr>
            <p:cNvPr id="13" name="Object 17">
              <a:extLst>
                <a:ext uri="{FF2B5EF4-FFF2-40B4-BE49-F238E27FC236}">
                  <a16:creationId xmlns:a16="http://schemas.microsoft.com/office/drawing/2014/main" id="{CF1D624E-5A1D-702C-4059-FEE91F3E4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190" y="4168524"/>
              <a:ext cx="10826538" cy="56102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266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6">
            <a:extLst>
              <a:ext uri="{FF2B5EF4-FFF2-40B4-BE49-F238E27FC236}">
                <a16:creationId xmlns:a16="http://schemas.microsoft.com/office/drawing/2014/main" id="{CBFFE626-6CA3-D98A-1966-C67DB1B7CDB2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4477093"/>
          <a:ext cx="7402134" cy="429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689">
                  <a:extLst>
                    <a:ext uri="{9D8B030D-6E8A-4147-A177-3AD203B41FA5}">
                      <a16:colId xmlns:a16="http://schemas.microsoft.com/office/drawing/2014/main" val="398212191"/>
                    </a:ext>
                  </a:extLst>
                </a:gridCol>
                <a:gridCol w="1233689">
                  <a:extLst>
                    <a:ext uri="{9D8B030D-6E8A-4147-A177-3AD203B41FA5}">
                      <a16:colId xmlns:a16="http://schemas.microsoft.com/office/drawing/2014/main" val="1759077664"/>
                    </a:ext>
                  </a:extLst>
                </a:gridCol>
                <a:gridCol w="1233689">
                  <a:extLst>
                    <a:ext uri="{9D8B030D-6E8A-4147-A177-3AD203B41FA5}">
                      <a16:colId xmlns:a16="http://schemas.microsoft.com/office/drawing/2014/main" val="488156683"/>
                    </a:ext>
                  </a:extLst>
                </a:gridCol>
                <a:gridCol w="1233689">
                  <a:extLst>
                    <a:ext uri="{9D8B030D-6E8A-4147-A177-3AD203B41FA5}">
                      <a16:colId xmlns:a16="http://schemas.microsoft.com/office/drawing/2014/main" val="1102644266"/>
                    </a:ext>
                  </a:extLst>
                </a:gridCol>
                <a:gridCol w="1233689">
                  <a:extLst>
                    <a:ext uri="{9D8B030D-6E8A-4147-A177-3AD203B41FA5}">
                      <a16:colId xmlns:a16="http://schemas.microsoft.com/office/drawing/2014/main" val="3409131528"/>
                    </a:ext>
                  </a:extLst>
                </a:gridCol>
                <a:gridCol w="1233689">
                  <a:extLst>
                    <a:ext uri="{9D8B030D-6E8A-4147-A177-3AD203B41FA5}">
                      <a16:colId xmlns:a16="http://schemas.microsoft.com/office/drawing/2014/main" val="2121412619"/>
                    </a:ext>
                  </a:extLst>
                </a:gridCol>
              </a:tblGrid>
              <a:tr h="117061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BIZ_NO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주</a:t>
                      </a: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)</a:t>
                      </a:r>
                      <a:r>
                        <a:rPr kumimoji="1" lang="ko-KR" alt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여부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HDOF_CMP_CD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LIST_CD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HOMEPAGE_URL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휴폐업</a:t>
                      </a: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_</a:t>
                      </a:r>
                      <a:r>
                        <a:rPr kumimoji="1" lang="ko-KR" alt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여부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489410"/>
                  </a:ext>
                </a:extLst>
              </a:tr>
              <a:tr h="68285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oto Sans KR Regular" panose="020B0500000000000000" pitchFamily="50" charset="-127"/>
                          <a:cs typeface="+mn-cs"/>
                        </a:rPr>
                        <a:t>3148517348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040757"/>
                  </a:ext>
                </a:extLst>
              </a:tr>
              <a:tr h="68285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oto Sans KR Regular" panose="020B0500000000000000" pitchFamily="50" charset="-127"/>
                          <a:cs typeface="+mn-cs"/>
                        </a:rPr>
                        <a:t>1308505171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12782"/>
                  </a:ext>
                </a:extLst>
              </a:tr>
              <a:tr h="39562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505323"/>
                  </a:ext>
                </a:extLst>
              </a:tr>
              <a:tr h="68285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oto Sans KR Regular" panose="020B0500000000000000" pitchFamily="50" charset="-127"/>
                          <a:cs typeface="+mn-cs"/>
                        </a:rPr>
                        <a:t>1138502432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077725"/>
                  </a:ext>
                </a:extLst>
              </a:tr>
              <a:tr h="68285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oto Sans KR Regular" panose="020B0500000000000000" pitchFamily="50" charset="-127"/>
                          <a:cs typeface="+mn-cs"/>
                        </a:rPr>
                        <a:t>2218512338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776194"/>
                  </a:ext>
                </a:extLst>
              </a:tr>
            </a:tbl>
          </a:graphicData>
        </a:graphic>
      </p:graphicFrame>
      <p:grpSp>
        <p:nvGrpSpPr>
          <p:cNvPr id="20" name="그룹 1011">
            <a:extLst>
              <a:ext uri="{FF2B5EF4-FFF2-40B4-BE49-F238E27FC236}">
                <a16:creationId xmlns:a16="http://schemas.microsoft.com/office/drawing/2014/main" id="{B09D4848-3609-AC54-6569-E7D4782E676E}"/>
              </a:ext>
            </a:extLst>
          </p:cNvPr>
          <p:cNvGrpSpPr/>
          <p:nvPr/>
        </p:nvGrpSpPr>
        <p:grpSpPr>
          <a:xfrm>
            <a:off x="7908589" y="8487754"/>
            <a:ext cx="6171429" cy="266247"/>
            <a:chOff x="3719982" y="4453638"/>
            <a:chExt cx="6171429" cy="266247"/>
          </a:xfrm>
        </p:grpSpPr>
        <p:pic>
          <p:nvPicPr>
            <p:cNvPr id="21" name="Object 37">
              <a:extLst>
                <a:ext uri="{FF2B5EF4-FFF2-40B4-BE49-F238E27FC236}">
                  <a16:creationId xmlns:a16="http://schemas.microsoft.com/office/drawing/2014/main" id="{C537BC4C-5CB1-4C04-6808-DF702C113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9982" y="4453638"/>
              <a:ext cx="6171429" cy="266247"/>
            </a:xfrm>
            <a:prstGeom prst="rect">
              <a:avLst/>
            </a:prstGeom>
          </p:spPr>
        </p:pic>
      </p:grpSp>
      <p:grpSp>
        <p:nvGrpSpPr>
          <p:cNvPr id="18" name="그룹 1011">
            <a:extLst>
              <a:ext uri="{FF2B5EF4-FFF2-40B4-BE49-F238E27FC236}">
                <a16:creationId xmlns:a16="http://schemas.microsoft.com/office/drawing/2014/main" id="{40DEC743-F840-3830-E6D7-F4C91D740854}"/>
              </a:ext>
            </a:extLst>
          </p:cNvPr>
          <p:cNvGrpSpPr/>
          <p:nvPr/>
        </p:nvGrpSpPr>
        <p:grpSpPr>
          <a:xfrm>
            <a:off x="7908589" y="7368290"/>
            <a:ext cx="6171429" cy="266247"/>
            <a:chOff x="3719982" y="4453638"/>
            <a:chExt cx="6171429" cy="266247"/>
          </a:xfrm>
        </p:grpSpPr>
        <p:pic>
          <p:nvPicPr>
            <p:cNvPr id="19" name="Object 37">
              <a:extLst>
                <a:ext uri="{FF2B5EF4-FFF2-40B4-BE49-F238E27FC236}">
                  <a16:creationId xmlns:a16="http://schemas.microsoft.com/office/drawing/2014/main" id="{0D60A33A-0F38-1E44-8782-381473F61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9982" y="4453638"/>
              <a:ext cx="6171429" cy="266247"/>
            </a:xfrm>
            <a:prstGeom prst="rect">
              <a:avLst/>
            </a:prstGeom>
          </p:spPr>
        </p:pic>
      </p:grpSp>
      <p:grpSp>
        <p:nvGrpSpPr>
          <p:cNvPr id="985" name="그룹 1011">
            <a:extLst>
              <a:ext uri="{FF2B5EF4-FFF2-40B4-BE49-F238E27FC236}">
                <a16:creationId xmlns:a16="http://schemas.microsoft.com/office/drawing/2014/main" id="{764772D4-ADE5-C484-9BCB-B49EB6B7DC62}"/>
              </a:ext>
            </a:extLst>
          </p:cNvPr>
          <p:cNvGrpSpPr/>
          <p:nvPr/>
        </p:nvGrpSpPr>
        <p:grpSpPr>
          <a:xfrm>
            <a:off x="8019095" y="5188961"/>
            <a:ext cx="6171429" cy="266247"/>
            <a:chOff x="3719982" y="4453638"/>
            <a:chExt cx="6171429" cy="266247"/>
          </a:xfrm>
        </p:grpSpPr>
        <p:pic>
          <p:nvPicPr>
            <p:cNvPr id="986" name="Object 37">
              <a:extLst>
                <a:ext uri="{FF2B5EF4-FFF2-40B4-BE49-F238E27FC236}">
                  <a16:creationId xmlns:a16="http://schemas.microsoft.com/office/drawing/2014/main" id="{29AF444C-FB46-F955-0AB7-9A2AA295D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9982" y="4453638"/>
              <a:ext cx="6171429" cy="26624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914826-A864-2C6C-6F76-60AAEBC3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2C841-CA60-A24A-4FBA-EF94A11CB2D8}"/>
              </a:ext>
            </a:extLst>
          </p:cNvPr>
          <p:cNvSpPr txBox="1"/>
          <p:nvPr/>
        </p:nvSpPr>
        <p:spPr>
          <a:xfrm>
            <a:off x="836780" y="1770848"/>
            <a:ext cx="516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전처리</a:t>
            </a:r>
            <a:r>
              <a:rPr lang="ko-KR" altLang="en-US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</a:t>
            </a:r>
            <a:r>
              <a:rPr lang="en-US" altLang="ko-KR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&amp;</a:t>
            </a:r>
            <a:r>
              <a:rPr lang="ko-KR" altLang="en-US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새로운 파생변수 생성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F6270B-2499-A50A-57E8-DBF26FF11358}"/>
              </a:ext>
            </a:extLst>
          </p:cNvPr>
          <p:cNvSpPr txBox="1"/>
          <p:nvPr/>
        </p:nvSpPr>
        <p:spPr>
          <a:xfrm>
            <a:off x="856510" y="2819073"/>
            <a:ext cx="81517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액티브 </a:t>
            </a:r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&amp;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22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휴폐업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중소법인 데이터 가공을 통한 </a:t>
            </a:r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Baseline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구축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5B50E9A-1C7E-594E-3785-2A057AD31CB9}"/>
              </a:ext>
            </a:extLst>
          </p:cNvPr>
          <p:cNvSpPr/>
          <p:nvPr/>
        </p:nvSpPr>
        <p:spPr>
          <a:xfrm>
            <a:off x="10555106" y="3923248"/>
            <a:ext cx="6584213" cy="5041478"/>
          </a:xfrm>
          <a:prstGeom prst="rect">
            <a:avLst/>
          </a:prstGeom>
          <a:solidFill>
            <a:srgbClr val="F0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2200" b="1" dirty="0">
              <a:solidFill>
                <a:prstClr val="black"/>
              </a:solidFill>
              <a:latin typeface="+mn-ea"/>
            </a:endParaRPr>
          </a:p>
          <a:p>
            <a:pPr algn="ctr"/>
            <a:endParaRPr kumimoji="1" lang="en-US" altLang="ko-KR" sz="2200" b="1" dirty="0">
              <a:solidFill>
                <a:prstClr val="black"/>
              </a:solidFill>
              <a:latin typeface="+mn-ea"/>
            </a:endParaRPr>
          </a:p>
          <a:p>
            <a:pPr algn="ctr"/>
            <a:endParaRPr kumimoji="1" lang="en-US" altLang="ko-KR" sz="2200" b="1" dirty="0">
              <a:solidFill>
                <a:prstClr val="black"/>
              </a:solidFill>
              <a:latin typeface="+mn-ea"/>
            </a:endParaRPr>
          </a:p>
          <a:p>
            <a:pPr algn="ctr"/>
            <a:endParaRPr kumimoji="1" lang="en-US" altLang="ko-KR" sz="2200" b="1" dirty="0">
              <a:solidFill>
                <a:prstClr val="black"/>
              </a:solidFill>
              <a:latin typeface="+mn-ea"/>
            </a:endParaRPr>
          </a:p>
          <a:p>
            <a:pPr marL="457200" indent="-457200" algn="ctr">
              <a:buAutoNum type="arabicParenR"/>
            </a:pP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기업명 앞뒤에 </a:t>
            </a:r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(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주</a:t>
            </a:r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)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 여부에 따른 파생 변수 생성</a:t>
            </a:r>
            <a:endParaRPr kumimoji="1" lang="en-US" altLang="ko-KR" sz="2200" b="1" dirty="0">
              <a:solidFill>
                <a:prstClr val="black"/>
              </a:solidFill>
              <a:latin typeface="+mn-ea"/>
            </a:endParaRPr>
          </a:p>
          <a:p>
            <a:pPr algn="ctr"/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’(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주</a:t>
            </a:r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)’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가 있으면 </a:t>
            </a:r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1,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 없으면 </a:t>
            </a:r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0</a:t>
            </a:r>
          </a:p>
          <a:p>
            <a:pPr algn="ctr"/>
            <a:endParaRPr kumimoji="1" lang="en-US" altLang="ko-Kore-KR" sz="3500" b="1" dirty="0">
              <a:solidFill>
                <a:prstClr val="black"/>
              </a:solidFill>
              <a:latin typeface="+mn-ea"/>
            </a:endParaRPr>
          </a:p>
          <a:p>
            <a:pPr algn="ctr"/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2)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 상장코드 </a:t>
            </a:r>
            <a:r>
              <a:rPr kumimoji="1" lang="ko-KR" altLang="en-US" sz="2200" b="1" dirty="0" err="1">
                <a:solidFill>
                  <a:prstClr val="black"/>
                </a:solidFill>
                <a:latin typeface="+mn-ea"/>
              </a:rPr>
              <a:t>결측치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 여부에 따라 파생 변수 생성</a:t>
            </a:r>
            <a:endParaRPr kumimoji="1" lang="en-US" altLang="ko-KR" sz="2200" b="1" dirty="0">
              <a:solidFill>
                <a:prstClr val="black"/>
              </a:solidFill>
              <a:latin typeface="+mn-ea"/>
            </a:endParaRPr>
          </a:p>
          <a:p>
            <a:pPr algn="ctr"/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상장코드 있으면 </a:t>
            </a:r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1,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 없으면 </a:t>
            </a:r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0</a:t>
            </a:r>
          </a:p>
          <a:p>
            <a:pPr algn="ctr"/>
            <a:endParaRPr kumimoji="1" lang="en-US" altLang="ko-KR" sz="2200" b="1" dirty="0">
              <a:solidFill>
                <a:prstClr val="black"/>
              </a:solidFill>
              <a:latin typeface="+mn-ea"/>
            </a:endParaRPr>
          </a:p>
          <a:p>
            <a:pPr algn="ctr"/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3)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 홈페이지 </a:t>
            </a:r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URL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 </a:t>
            </a:r>
            <a:r>
              <a:rPr kumimoji="1" lang="ko-KR" altLang="en-US" sz="2200" b="1" dirty="0" err="1">
                <a:solidFill>
                  <a:prstClr val="black"/>
                </a:solidFill>
                <a:latin typeface="+mn-ea"/>
              </a:rPr>
              <a:t>결측치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 여부에 따라 파생 변수 생성</a:t>
            </a:r>
            <a:endParaRPr kumimoji="1" lang="en-US" altLang="ko-KR" sz="2200" b="1" dirty="0">
              <a:solidFill>
                <a:prstClr val="black"/>
              </a:solidFill>
              <a:latin typeface="+mn-ea"/>
            </a:endParaRPr>
          </a:p>
          <a:p>
            <a:pPr algn="ctr"/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홈페이지 </a:t>
            </a:r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URL 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있으면 </a:t>
            </a:r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1,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 없으면 </a:t>
            </a:r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0</a:t>
            </a:r>
            <a:endParaRPr kumimoji="1" lang="en-US" altLang="ko-KR" sz="35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00EC10-11D0-5205-DCAC-C591E520A76F}"/>
              </a:ext>
            </a:extLst>
          </p:cNvPr>
          <p:cNvSpPr txBox="1"/>
          <p:nvPr/>
        </p:nvSpPr>
        <p:spPr>
          <a:xfrm>
            <a:off x="11682997" y="4195629"/>
            <a:ext cx="4328429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en-US" altLang="ko-KR" sz="3500" b="1" dirty="0">
                <a:solidFill>
                  <a:srgbClr val="3768A8"/>
                </a:solidFill>
                <a:latin typeface="+mn-ea"/>
              </a:rPr>
              <a:t>(</a:t>
            </a:r>
            <a:r>
              <a:rPr kumimoji="1" lang="ko-KR" altLang="en-US" sz="3500" b="1" dirty="0">
                <a:solidFill>
                  <a:srgbClr val="3768A8"/>
                </a:solidFill>
                <a:latin typeface="+mn-ea"/>
              </a:rPr>
              <a:t>주</a:t>
            </a:r>
            <a:r>
              <a:rPr kumimoji="1" lang="en-US" altLang="ko-KR" sz="3500" b="1" dirty="0">
                <a:solidFill>
                  <a:srgbClr val="3768A8"/>
                </a:solidFill>
                <a:latin typeface="+mn-ea"/>
              </a:rPr>
              <a:t>)</a:t>
            </a:r>
            <a:r>
              <a:rPr kumimoji="1" lang="ko-KR" altLang="en-US" sz="3500" b="1" dirty="0">
                <a:solidFill>
                  <a:srgbClr val="3768A8"/>
                </a:solidFill>
                <a:latin typeface="+mn-ea"/>
              </a:rPr>
              <a:t> 여부 </a:t>
            </a:r>
            <a:r>
              <a:rPr kumimoji="1" lang="en-US" altLang="ko-KR" sz="3500" b="1" dirty="0">
                <a:solidFill>
                  <a:srgbClr val="3768A8"/>
                </a:solidFill>
                <a:latin typeface="+mn-ea"/>
              </a:rPr>
              <a:t>&amp;</a:t>
            </a:r>
            <a:r>
              <a:rPr kumimoji="1" lang="ko-KR" altLang="en-US" sz="3500" b="1" dirty="0">
                <a:solidFill>
                  <a:srgbClr val="3768A8"/>
                </a:solidFill>
                <a:latin typeface="+mn-ea"/>
              </a:rPr>
              <a:t> 상장코드 </a:t>
            </a:r>
            <a:endParaRPr kumimoji="1" lang="en-US" altLang="ko-KR" sz="3500" b="1" dirty="0">
              <a:solidFill>
                <a:srgbClr val="3768A8"/>
              </a:solidFill>
              <a:latin typeface="+mn-ea"/>
            </a:endParaRPr>
          </a:p>
          <a:p>
            <a:pPr lvl="0" algn="ctr"/>
            <a:r>
              <a:rPr kumimoji="1" lang="en-US" altLang="ko-KR" sz="3500" b="1" dirty="0">
                <a:solidFill>
                  <a:srgbClr val="3768A8"/>
                </a:solidFill>
                <a:latin typeface="+mn-ea"/>
              </a:rPr>
              <a:t>&amp;</a:t>
            </a:r>
            <a:r>
              <a:rPr kumimoji="1" lang="ko-KR" altLang="en-US" sz="3500" b="1" dirty="0">
                <a:solidFill>
                  <a:srgbClr val="3768A8"/>
                </a:solidFill>
                <a:latin typeface="+mn-ea"/>
              </a:rPr>
              <a:t> 홈페이지 </a:t>
            </a:r>
            <a:r>
              <a:rPr kumimoji="1" lang="en-US" altLang="ko-KR" sz="3500" b="1" dirty="0">
                <a:solidFill>
                  <a:srgbClr val="3768A8"/>
                </a:solidFill>
                <a:latin typeface="+mn-ea"/>
              </a:rPr>
              <a:t>URL</a:t>
            </a:r>
          </a:p>
          <a:p>
            <a:pPr lvl="0" algn="ctr"/>
            <a:endParaRPr kumimoji="1" lang="en-US" altLang="ko-Kore-KR" sz="3500" b="1" dirty="0">
              <a:solidFill>
                <a:prstClr val="black"/>
              </a:solidFill>
              <a:latin typeface="+mn-ea"/>
            </a:endParaRPr>
          </a:p>
          <a:p>
            <a:endParaRPr kumimoji="1" lang="ko-Kore-KR" altLang="en-US" dirty="0">
              <a:latin typeface="+mn-ea"/>
            </a:endParaRPr>
          </a:p>
        </p:txBody>
      </p:sp>
      <p:sp>
        <p:nvSpPr>
          <p:cNvPr id="967" name="AutoShape 2" descr="Untitled">
            <a:extLst>
              <a:ext uri="{FF2B5EF4-FFF2-40B4-BE49-F238E27FC236}">
                <a16:creationId xmlns:a16="http://schemas.microsoft.com/office/drawing/2014/main" id="{DF38ADD3-1FBA-B0DB-6768-7A45ECFF0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59512" y="515325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68" name="직사각형 967">
            <a:extLst>
              <a:ext uri="{FF2B5EF4-FFF2-40B4-BE49-F238E27FC236}">
                <a16:creationId xmlns:a16="http://schemas.microsoft.com/office/drawing/2014/main" id="{5C2873DA-D1E5-C67C-88BF-33A10B428E12}"/>
              </a:ext>
            </a:extLst>
          </p:cNvPr>
          <p:cNvSpPr/>
          <p:nvPr/>
        </p:nvSpPr>
        <p:spPr>
          <a:xfrm>
            <a:off x="7819121" y="3846357"/>
            <a:ext cx="2333603" cy="638242"/>
          </a:xfrm>
          <a:prstGeom prst="rect">
            <a:avLst/>
          </a:prstGeom>
          <a:solidFill>
            <a:srgbClr val="CCD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err="1">
                <a:solidFill>
                  <a:schemeClr val="tx1"/>
                </a:solidFill>
                <a:ea typeface="Noto Sans KR Regular" panose="020B0500000000000000" pitchFamily="50" charset="-127"/>
              </a:rPr>
              <a:t>휴폐업</a:t>
            </a:r>
            <a:r>
              <a:rPr kumimoji="1" lang="ko-KR" altLang="en-US" sz="2800" b="1" dirty="0">
                <a:solidFill>
                  <a:schemeClr val="tx1"/>
                </a:solidFill>
                <a:ea typeface="Noto Sans KR Regular" panose="020B0500000000000000" pitchFamily="50" charset="-127"/>
              </a:rPr>
              <a:t> 여부</a:t>
            </a:r>
            <a:endParaRPr kumimoji="1" lang="ko-Kore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969" name="직사각형 968">
            <a:extLst>
              <a:ext uri="{FF2B5EF4-FFF2-40B4-BE49-F238E27FC236}">
                <a16:creationId xmlns:a16="http://schemas.microsoft.com/office/drawing/2014/main" id="{E7C01A51-296A-270E-5AC2-9E2C7BF95CD7}"/>
              </a:ext>
            </a:extLst>
          </p:cNvPr>
          <p:cNvSpPr/>
          <p:nvPr/>
        </p:nvSpPr>
        <p:spPr>
          <a:xfrm>
            <a:off x="7819121" y="4953845"/>
            <a:ext cx="2333603" cy="638242"/>
          </a:xfrm>
          <a:prstGeom prst="rect">
            <a:avLst/>
          </a:prstGeom>
          <a:solidFill>
            <a:srgbClr val="CCD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(</a:t>
            </a:r>
            <a:r>
              <a:rPr kumimoji="1" lang="ko-KR" altLang="en-US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주</a:t>
            </a:r>
            <a:r>
              <a:rPr kumimoji="1" lang="en-US" altLang="ko-KR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)</a:t>
            </a:r>
            <a:r>
              <a:rPr kumimoji="1" lang="ko-KR" altLang="en-US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 여부</a:t>
            </a:r>
            <a:endParaRPr kumimoji="1" lang="ko-Kore-KR" altLang="en-US" sz="2500" b="1" dirty="0">
              <a:solidFill>
                <a:prstClr val="black"/>
              </a:solidFill>
            </a:endParaRPr>
          </a:p>
        </p:txBody>
      </p:sp>
      <p:sp>
        <p:nvSpPr>
          <p:cNvPr id="970" name="직사각형 969">
            <a:extLst>
              <a:ext uri="{FF2B5EF4-FFF2-40B4-BE49-F238E27FC236}">
                <a16:creationId xmlns:a16="http://schemas.microsoft.com/office/drawing/2014/main" id="{074518B5-1B02-0A95-B0B4-1BE132D08496}"/>
              </a:ext>
            </a:extLst>
          </p:cNvPr>
          <p:cNvSpPr/>
          <p:nvPr/>
        </p:nvSpPr>
        <p:spPr>
          <a:xfrm>
            <a:off x="7819120" y="6061333"/>
            <a:ext cx="2333603" cy="638242"/>
          </a:xfrm>
          <a:prstGeom prst="rect">
            <a:avLst/>
          </a:prstGeom>
          <a:solidFill>
            <a:srgbClr val="CCD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본점기업코드</a:t>
            </a:r>
            <a:endParaRPr kumimoji="1" lang="ko-Kore-KR" altLang="en-US" sz="2500" b="1" dirty="0">
              <a:solidFill>
                <a:prstClr val="black"/>
              </a:solidFill>
            </a:endParaRPr>
          </a:p>
        </p:txBody>
      </p:sp>
      <p:sp>
        <p:nvSpPr>
          <p:cNvPr id="971" name="직사각형 970">
            <a:extLst>
              <a:ext uri="{FF2B5EF4-FFF2-40B4-BE49-F238E27FC236}">
                <a16:creationId xmlns:a16="http://schemas.microsoft.com/office/drawing/2014/main" id="{D54789E9-FCC8-684B-F9AD-BE3EDD754314}"/>
              </a:ext>
            </a:extLst>
          </p:cNvPr>
          <p:cNvSpPr/>
          <p:nvPr/>
        </p:nvSpPr>
        <p:spPr>
          <a:xfrm>
            <a:off x="7797971" y="7173467"/>
            <a:ext cx="2333603" cy="638242"/>
          </a:xfrm>
          <a:prstGeom prst="rect">
            <a:avLst/>
          </a:prstGeom>
          <a:solidFill>
            <a:srgbClr val="CCD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상장코드</a:t>
            </a:r>
            <a:endParaRPr kumimoji="1" lang="ko-Kore-KR" altLang="en-US" sz="2500" b="1" dirty="0">
              <a:solidFill>
                <a:prstClr val="black"/>
              </a:solidFill>
            </a:endParaRPr>
          </a:p>
        </p:txBody>
      </p: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770FCB65-19D9-01C9-7C52-034FE1E20262}"/>
              </a:ext>
            </a:extLst>
          </p:cNvPr>
          <p:cNvSpPr/>
          <p:nvPr/>
        </p:nvSpPr>
        <p:spPr>
          <a:xfrm>
            <a:off x="7819120" y="8303252"/>
            <a:ext cx="2333603" cy="638242"/>
          </a:xfrm>
          <a:prstGeom prst="rect">
            <a:avLst/>
          </a:prstGeom>
          <a:solidFill>
            <a:srgbClr val="CCD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홈페이지</a:t>
            </a:r>
            <a:r>
              <a:rPr kumimoji="1" lang="en-US" altLang="ko-KR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 URL</a:t>
            </a:r>
            <a:endParaRPr kumimoji="1" lang="ko-Kore-KR" altLang="en-US" sz="2500" b="1" dirty="0">
              <a:solidFill>
                <a:prstClr val="black"/>
              </a:solidFill>
            </a:endParaRPr>
          </a:p>
        </p:txBody>
      </p:sp>
      <p:grpSp>
        <p:nvGrpSpPr>
          <p:cNvPr id="975" name="그룹 1020">
            <a:extLst>
              <a:ext uri="{FF2B5EF4-FFF2-40B4-BE49-F238E27FC236}">
                <a16:creationId xmlns:a16="http://schemas.microsoft.com/office/drawing/2014/main" id="{CB50CE80-8E44-EAEE-DDDA-65C2B6E516B9}"/>
              </a:ext>
            </a:extLst>
          </p:cNvPr>
          <p:cNvGrpSpPr/>
          <p:nvPr/>
        </p:nvGrpSpPr>
        <p:grpSpPr>
          <a:xfrm>
            <a:off x="7845140" y="5002529"/>
            <a:ext cx="2375903" cy="584774"/>
            <a:chOff x="2102935" y="4254566"/>
            <a:chExt cx="2305808" cy="584774"/>
          </a:xfrm>
        </p:grpSpPr>
        <p:pic>
          <p:nvPicPr>
            <p:cNvPr id="976" name="Object 72">
              <a:extLst>
                <a:ext uri="{FF2B5EF4-FFF2-40B4-BE49-F238E27FC236}">
                  <a16:creationId xmlns:a16="http://schemas.microsoft.com/office/drawing/2014/main" id="{DC9452E8-A820-3E83-BBC6-F647910DC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2935" y="4254566"/>
              <a:ext cx="2305808" cy="584774"/>
            </a:xfrm>
            <a:prstGeom prst="rect">
              <a:avLst/>
            </a:prstGeom>
          </p:spPr>
        </p:pic>
      </p:grpSp>
      <p:grpSp>
        <p:nvGrpSpPr>
          <p:cNvPr id="977" name="그룹 1005">
            <a:extLst>
              <a:ext uri="{FF2B5EF4-FFF2-40B4-BE49-F238E27FC236}">
                <a16:creationId xmlns:a16="http://schemas.microsoft.com/office/drawing/2014/main" id="{7136C865-D0B3-65A6-04F9-C2A8622E0DFD}"/>
              </a:ext>
            </a:extLst>
          </p:cNvPr>
          <p:cNvGrpSpPr/>
          <p:nvPr/>
        </p:nvGrpSpPr>
        <p:grpSpPr>
          <a:xfrm>
            <a:off x="7845140" y="6087997"/>
            <a:ext cx="2354752" cy="584774"/>
            <a:chOff x="876190" y="4168524"/>
            <a:chExt cx="10826538" cy="5610246"/>
          </a:xfrm>
        </p:grpSpPr>
        <p:pic>
          <p:nvPicPr>
            <p:cNvPr id="978" name="Object 17">
              <a:extLst>
                <a:ext uri="{FF2B5EF4-FFF2-40B4-BE49-F238E27FC236}">
                  <a16:creationId xmlns:a16="http://schemas.microsoft.com/office/drawing/2014/main" id="{E8FCE5BC-78AC-9B6D-863F-F01F84F82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190" y="4168524"/>
              <a:ext cx="10826538" cy="5610246"/>
            </a:xfrm>
            <a:prstGeom prst="rect">
              <a:avLst/>
            </a:prstGeom>
          </p:spPr>
        </p:pic>
      </p:grpSp>
      <p:sp>
        <p:nvSpPr>
          <p:cNvPr id="990" name="직사각형 989">
            <a:extLst>
              <a:ext uri="{FF2B5EF4-FFF2-40B4-BE49-F238E27FC236}">
                <a16:creationId xmlns:a16="http://schemas.microsoft.com/office/drawing/2014/main" id="{943078C4-C8B2-9C1D-2062-88F756E8E9F3}"/>
              </a:ext>
            </a:extLst>
          </p:cNvPr>
          <p:cNvSpPr/>
          <p:nvPr/>
        </p:nvSpPr>
        <p:spPr>
          <a:xfrm>
            <a:off x="5256132" y="4458823"/>
            <a:ext cx="1230312" cy="4297677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grpSp>
        <p:nvGrpSpPr>
          <p:cNvPr id="991" name="그룹 1005">
            <a:extLst>
              <a:ext uri="{FF2B5EF4-FFF2-40B4-BE49-F238E27FC236}">
                <a16:creationId xmlns:a16="http://schemas.microsoft.com/office/drawing/2014/main" id="{1C0AB70F-7759-E120-184B-CF24ED41D17A}"/>
              </a:ext>
            </a:extLst>
          </p:cNvPr>
          <p:cNvGrpSpPr/>
          <p:nvPr/>
        </p:nvGrpSpPr>
        <p:grpSpPr>
          <a:xfrm>
            <a:off x="283652" y="4456324"/>
            <a:ext cx="1265962" cy="4318446"/>
            <a:chOff x="876190" y="4168524"/>
            <a:chExt cx="10826538" cy="5610246"/>
          </a:xfrm>
        </p:grpSpPr>
        <p:pic>
          <p:nvPicPr>
            <p:cNvPr id="992" name="Object 17">
              <a:extLst>
                <a:ext uri="{FF2B5EF4-FFF2-40B4-BE49-F238E27FC236}">
                  <a16:creationId xmlns:a16="http://schemas.microsoft.com/office/drawing/2014/main" id="{0A150131-8D1E-7A34-427D-45DEA1725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190" y="4168524"/>
              <a:ext cx="10826538" cy="5610246"/>
            </a:xfrm>
            <a:prstGeom prst="rect">
              <a:avLst/>
            </a:prstGeom>
          </p:spPr>
        </p:pic>
      </p:grpSp>
      <p:grpSp>
        <p:nvGrpSpPr>
          <p:cNvPr id="2" name="그룹 1005">
            <a:extLst>
              <a:ext uri="{FF2B5EF4-FFF2-40B4-BE49-F238E27FC236}">
                <a16:creationId xmlns:a16="http://schemas.microsoft.com/office/drawing/2014/main" id="{C24047F9-AE76-0692-10BD-966290BFDF66}"/>
              </a:ext>
            </a:extLst>
          </p:cNvPr>
          <p:cNvGrpSpPr/>
          <p:nvPr/>
        </p:nvGrpSpPr>
        <p:grpSpPr>
          <a:xfrm>
            <a:off x="7797970" y="3886059"/>
            <a:ext cx="2354752" cy="584774"/>
            <a:chOff x="876190" y="4168524"/>
            <a:chExt cx="10826538" cy="5610246"/>
          </a:xfrm>
        </p:grpSpPr>
        <p:pic>
          <p:nvPicPr>
            <p:cNvPr id="4" name="Object 17">
              <a:extLst>
                <a:ext uri="{FF2B5EF4-FFF2-40B4-BE49-F238E27FC236}">
                  <a16:creationId xmlns:a16="http://schemas.microsoft.com/office/drawing/2014/main" id="{ADE4A14B-BA13-5237-78E7-E4D138361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190" y="4168524"/>
              <a:ext cx="10826538" cy="5610246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D598C3-BFC3-D298-53C3-1FEAEE93EBA0}"/>
              </a:ext>
            </a:extLst>
          </p:cNvPr>
          <p:cNvSpPr/>
          <p:nvPr/>
        </p:nvSpPr>
        <p:spPr>
          <a:xfrm>
            <a:off x="1596401" y="4452160"/>
            <a:ext cx="1126916" cy="4297677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298A2C-F800-DB01-8031-8FC9AC95A88E}"/>
              </a:ext>
            </a:extLst>
          </p:cNvPr>
          <p:cNvSpPr/>
          <p:nvPr/>
        </p:nvSpPr>
        <p:spPr>
          <a:xfrm>
            <a:off x="3964797" y="4458823"/>
            <a:ext cx="1183865" cy="4297677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+mn-ea"/>
            </a:endParaRPr>
          </a:p>
        </p:txBody>
      </p:sp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994F0B54-1179-FE57-BB46-2E985C7EF5A0}"/>
              </a:ext>
            </a:extLst>
          </p:cNvPr>
          <p:cNvGrpSpPr/>
          <p:nvPr/>
        </p:nvGrpSpPr>
        <p:grpSpPr>
          <a:xfrm>
            <a:off x="6470684" y="4456324"/>
            <a:ext cx="1237816" cy="4318446"/>
            <a:chOff x="876190" y="4168524"/>
            <a:chExt cx="10826538" cy="5610246"/>
          </a:xfrm>
        </p:grpSpPr>
        <p:pic>
          <p:nvPicPr>
            <p:cNvPr id="15" name="Object 17">
              <a:extLst>
                <a:ext uri="{FF2B5EF4-FFF2-40B4-BE49-F238E27FC236}">
                  <a16:creationId xmlns:a16="http://schemas.microsoft.com/office/drawing/2014/main" id="{DA4C3E06-413B-718D-71A9-2CE4048AA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190" y="4168524"/>
              <a:ext cx="10826538" cy="5610246"/>
            </a:xfrm>
            <a:prstGeom prst="rect">
              <a:avLst/>
            </a:prstGeom>
          </p:spPr>
        </p:pic>
      </p:grpSp>
      <p:pic>
        <p:nvPicPr>
          <p:cNvPr id="16" name="Object 72">
            <a:extLst>
              <a:ext uri="{FF2B5EF4-FFF2-40B4-BE49-F238E27FC236}">
                <a16:creationId xmlns:a16="http://schemas.microsoft.com/office/drawing/2014/main" id="{BB9F1261-ECEC-43AE-9120-B62CC140356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76819" y="7209026"/>
            <a:ext cx="2375903" cy="584774"/>
          </a:xfrm>
          <a:prstGeom prst="rect">
            <a:avLst/>
          </a:prstGeom>
        </p:spPr>
      </p:pic>
      <p:pic>
        <p:nvPicPr>
          <p:cNvPr id="17" name="Object 72">
            <a:extLst>
              <a:ext uri="{FF2B5EF4-FFF2-40B4-BE49-F238E27FC236}">
                <a16:creationId xmlns:a16="http://schemas.microsoft.com/office/drawing/2014/main" id="{31DF466E-2CD8-131D-7E03-7D3612F624F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19120" y="8345624"/>
            <a:ext cx="2375903" cy="584774"/>
          </a:xfrm>
          <a:prstGeom prst="rect">
            <a:avLst/>
          </a:prstGeom>
        </p:spPr>
      </p:pic>
      <p:pic>
        <p:nvPicPr>
          <p:cNvPr id="25" name="Object 17">
            <a:extLst>
              <a:ext uri="{FF2B5EF4-FFF2-40B4-BE49-F238E27FC236}">
                <a16:creationId xmlns:a16="http://schemas.microsoft.com/office/drawing/2014/main" id="{26252660-407F-F802-ECA5-A654EA994C9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97552" y="4477093"/>
            <a:ext cx="1212468" cy="42976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9F675F-E7F8-D360-830D-5CA211FDE33C}"/>
              </a:ext>
            </a:extLst>
          </p:cNvPr>
          <p:cNvSpPr txBox="1"/>
          <p:nvPr/>
        </p:nvSpPr>
        <p:spPr>
          <a:xfrm>
            <a:off x="831864" y="1004999"/>
            <a:ext cx="495933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04 Baseline</a:t>
            </a:r>
            <a:r>
              <a:rPr lang="ko-KR" altLang="en-US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 데이터</a:t>
            </a:r>
          </a:p>
        </p:txBody>
      </p:sp>
    </p:spTree>
    <p:extLst>
      <p:ext uri="{BB962C8B-B14F-4D97-AF65-F5344CB8AC3E}">
        <p14:creationId xmlns:p14="http://schemas.microsoft.com/office/powerpoint/2010/main" val="3640787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B218B8BF-7FC6-C004-220D-A0A38F7C7788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4477093"/>
          <a:ext cx="7402134" cy="4297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689">
                  <a:extLst>
                    <a:ext uri="{9D8B030D-6E8A-4147-A177-3AD203B41FA5}">
                      <a16:colId xmlns:a16="http://schemas.microsoft.com/office/drawing/2014/main" val="398212191"/>
                    </a:ext>
                  </a:extLst>
                </a:gridCol>
                <a:gridCol w="1233689">
                  <a:extLst>
                    <a:ext uri="{9D8B030D-6E8A-4147-A177-3AD203B41FA5}">
                      <a16:colId xmlns:a16="http://schemas.microsoft.com/office/drawing/2014/main" val="1759077664"/>
                    </a:ext>
                  </a:extLst>
                </a:gridCol>
                <a:gridCol w="1233689">
                  <a:extLst>
                    <a:ext uri="{9D8B030D-6E8A-4147-A177-3AD203B41FA5}">
                      <a16:colId xmlns:a16="http://schemas.microsoft.com/office/drawing/2014/main" val="488156683"/>
                    </a:ext>
                  </a:extLst>
                </a:gridCol>
                <a:gridCol w="1233689">
                  <a:extLst>
                    <a:ext uri="{9D8B030D-6E8A-4147-A177-3AD203B41FA5}">
                      <a16:colId xmlns:a16="http://schemas.microsoft.com/office/drawing/2014/main" val="1102644266"/>
                    </a:ext>
                  </a:extLst>
                </a:gridCol>
                <a:gridCol w="1233689">
                  <a:extLst>
                    <a:ext uri="{9D8B030D-6E8A-4147-A177-3AD203B41FA5}">
                      <a16:colId xmlns:a16="http://schemas.microsoft.com/office/drawing/2014/main" val="3409131528"/>
                    </a:ext>
                  </a:extLst>
                </a:gridCol>
                <a:gridCol w="1233689">
                  <a:extLst>
                    <a:ext uri="{9D8B030D-6E8A-4147-A177-3AD203B41FA5}">
                      <a16:colId xmlns:a16="http://schemas.microsoft.com/office/drawing/2014/main" val="2121412619"/>
                    </a:ext>
                  </a:extLst>
                </a:gridCol>
              </a:tblGrid>
              <a:tr h="117061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BIZ_NO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주</a:t>
                      </a: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)</a:t>
                      </a:r>
                      <a:r>
                        <a:rPr kumimoji="1" lang="ko-KR" alt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여부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HDOF_CMP_CD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LIST_CD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HOMEPAGE_URL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휴폐업</a:t>
                      </a: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_</a:t>
                      </a:r>
                      <a:r>
                        <a:rPr kumimoji="1" lang="ko-KR" alt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여부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489410"/>
                  </a:ext>
                </a:extLst>
              </a:tr>
              <a:tr h="68285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oto Sans KR Regular" panose="020B0500000000000000" pitchFamily="50" charset="-127"/>
                          <a:cs typeface="+mn-cs"/>
                        </a:rPr>
                        <a:t>3148517348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040757"/>
                  </a:ext>
                </a:extLst>
              </a:tr>
              <a:tr h="68285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oto Sans KR Regular" panose="020B0500000000000000" pitchFamily="50" charset="-127"/>
                          <a:cs typeface="+mn-cs"/>
                        </a:rPr>
                        <a:t>1308505171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912782"/>
                  </a:ext>
                </a:extLst>
              </a:tr>
              <a:tr h="39562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505323"/>
                  </a:ext>
                </a:extLst>
              </a:tr>
              <a:tr h="68285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oto Sans KR Regular" panose="020B0500000000000000" pitchFamily="50" charset="-127"/>
                          <a:cs typeface="+mn-cs"/>
                        </a:rPr>
                        <a:t>1138502432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077725"/>
                  </a:ext>
                </a:extLst>
              </a:tr>
              <a:tr h="68285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oto Sans KR Regular" panose="020B0500000000000000" pitchFamily="50" charset="-127"/>
                          <a:cs typeface="+mn-cs"/>
                        </a:rPr>
                        <a:t>2218512338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Noto Sans KR Regular" panose="020B0500000000000000" pitchFamily="50" charset="-127"/>
                          <a:cs typeface="+mn-cs"/>
                        </a:rPr>
                        <a:t>0</a:t>
                      </a:r>
                      <a:endParaRPr lang="ko-Kore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776194"/>
                  </a:ext>
                </a:extLst>
              </a:tr>
            </a:tbl>
          </a:graphicData>
        </a:graphic>
      </p:graphicFrame>
      <p:grpSp>
        <p:nvGrpSpPr>
          <p:cNvPr id="985" name="그룹 1011">
            <a:extLst>
              <a:ext uri="{FF2B5EF4-FFF2-40B4-BE49-F238E27FC236}">
                <a16:creationId xmlns:a16="http://schemas.microsoft.com/office/drawing/2014/main" id="{764772D4-ADE5-C484-9BCB-B49EB6B7DC62}"/>
              </a:ext>
            </a:extLst>
          </p:cNvPr>
          <p:cNvGrpSpPr/>
          <p:nvPr/>
        </p:nvGrpSpPr>
        <p:grpSpPr>
          <a:xfrm>
            <a:off x="7937837" y="6238505"/>
            <a:ext cx="6171429" cy="266247"/>
            <a:chOff x="3719982" y="4453638"/>
            <a:chExt cx="6171429" cy="266247"/>
          </a:xfrm>
        </p:grpSpPr>
        <p:pic>
          <p:nvPicPr>
            <p:cNvPr id="986" name="Object 37">
              <a:extLst>
                <a:ext uri="{FF2B5EF4-FFF2-40B4-BE49-F238E27FC236}">
                  <a16:creationId xmlns:a16="http://schemas.microsoft.com/office/drawing/2014/main" id="{29AF444C-FB46-F955-0AB7-9A2AA295D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9982" y="4453638"/>
              <a:ext cx="6171429" cy="26624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914826-A864-2C6C-6F76-60AAEBC3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2C841-CA60-A24A-4FBA-EF94A11CB2D8}"/>
              </a:ext>
            </a:extLst>
          </p:cNvPr>
          <p:cNvSpPr txBox="1"/>
          <p:nvPr/>
        </p:nvSpPr>
        <p:spPr>
          <a:xfrm>
            <a:off x="836780" y="1770848"/>
            <a:ext cx="516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전처리</a:t>
            </a:r>
            <a:r>
              <a:rPr lang="ko-KR" altLang="en-US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</a:t>
            </a:r>
            <a:r>
              <a:rPr lang="en-US" altLang="ko-KR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&amp;</a:t>
            </a:r>
            <a:r>
              <a:rPr lang="ko-KR" altLang="en-US" sz="2400" b="1" dirty="0">
                <a:solidFill>
                  <a:srgbClr val="224178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새로운 파생변수 생성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F6270B-2499-A50A-57E8-DBF26FF11358}"/>
              </a:ext>
            </a:extLst>
          </p:cNvPr>
          <p:cNvSpPr txBox="1"/>
          <p:nvPr/>
        </p:nvSpPr>
        <p:spPr>
          <a:xfrm>
            <a:off x="856510" y="2819073"/>
            <a:ext cx="81517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액티브 </a:t>
            </a:r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&amp;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2200" b="1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휴폐업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중소법인 데이터 가공을 통한 </a:t>
            </a:r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Baseline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구축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5B50E9A-1C7E-594E-3785-2A057AD31CB9}"/>
              </a:ext>
            </a:extLst>
          </p:cNvPr>
          <p:cNvSpPr/>
          <p:nvPr/>
        </p:nvSpPr>
        <p:spPr>
          <a:xfrm>
            <a:off x="10555106" y="3923248"/>
            <a:ext cx="6584213" cy="5041478"/>
          </a:xfrm>
          <a:prstGeom prst="rect">
            <a:avLst/>
          </a:prstGeom>
          <a:solidFill>
            <a:srgbClr val="F0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2200" b="1" dirty="0">
              <a:solidFill>
                <a:prstClr val="black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kumimoji="1" lang="en-US" altLang="ko-KR" sz="2200" b="1" dirty="0">
              <a:solidFill>
                <a:prstClr val="black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kumimoji="1" lang="en-US" altLang="ko-KR" sz="2200" b="1" dirty="0">
              <a:solidFill>
                <a:prstClr val="black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1)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 </a:t>
            </a:r>
            <a:r>
              <a:rPr kumimoji="1" lang="en" altLang="ko-KR" sz="2200" b="1" dirty="0" err="1">
                <a:solidFill>
                  <a:prstClr val="black"/>
                </a:solidFill>
                <a:latin typeface="+mn-ea"/>
              </a:rPr>
              <a:t>value_counts</a:t>
            </a:r>
            <a:r>
              <a:rPr kumimoji="1" lang="ko-KR" altLang="en-US" sz="2200" b="1" dirty="0" err="1">
                <a:solidFill>
                  <a:prstClr val="black"/>
                </a:solidFill>
                <a:latin typeface="+mn-ea"/>
              </a:rPr>
              <a:t>를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 통해 해당하는 개수를 대입</a:t>
            </a:r>
            <a:endParaRPr kumimoji="1" lang="en-US" altLang="ko-KR" sz="2200" b="1" dirty="0">
              <a:solidFill>
                <a:prstClr val="black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-&gt; 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숫자가 높을수록 체인점을 많이 보유한 </a:t>
            </a:r>
            <a:endParaRPr kumimoji="1" lang="en-US" altLang="ko-KR" sz="2200" b="1" dirty="0">
              <a:solidFill>
                <a:prstClr val="black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업종임을 판단</a:t>
            </a:r>
            <a:endParaRPr kumimoji="1" lang="en-US" altLang="ko-Kore-KR" sz="3500" b="1" dirty="0">
              <a:solidFill>
                <a:prstClr val="black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kumimoji="1" lang="en-US" altLang="ko-Kore-KR" sz="3500" b="1" dirty="0">
              <a:solidFill>
                <a:prstClr val="black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2)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 </a:t>
            </a:r>
            <a:r>
              <a:rPr kumimoji="1" lang="ko-KR" altLang="en-US" sz="2200" b="1" dirty="0" err="1">
                <a:solidFill>
                  <a:prstClr val="black"/>
                </a:solidFill>
                <a:latin typeface="+mn-ea"/>
              </a:rPr>
              <a:t>결측치는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 </a:t>
            </a:r>
            <a:r>
              <a:rPr kumimoji="1" lang="en-US" altLang="ko-KR" sz="2200" b="1" dirty="0" err="1">
                <a:solidFill>
                  <a:prstClr val="black"/>
                </a:solidFill>
                <a:latin typeface="+mn-ea"/>
              </a:rPr>
              <a:t>etc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로 대체한 후 </a:t>
            </a:r>
            <a:r>
              <a:rPr kumimoji="1" lang="en-US" altLang="ko-KR" sz="2200" b="1" dirty="0" err="1">
                <a:solidFill>
                  <a:prstClr val="black"/>
                </a:solidFill>
                <a:latin typeface="+mn-ea"/>
              </a:rPr>
              <a:t>value_counts</a:t>
            </a:r>
            <a:r>
              <a:rPr kumimoji="1" lang="en-US" altLang="ko-KR" sz="2200" b="1" dirty="0">
                <a:solidFill>
                  <a:prstClr val="black"/>
                </a:solidFill>
                <a:latin typeface="+mn-ea"/>
              </a:rPr>
              <a:t> </a:t>
            </a:r>
            <a:r>
              <a:rPr kumimoji="1" lang="ko-KR" altLang="en-US" sz="2200" b="1" dirty="0">
                <a:solidFill>
                  <a:prstClr val="black"/>
                </a:solidFill>
                <a:latin typeface="+mn-ea"/>
              </a:rPr>
              <a:t>진행</a:t>
            </a:r>
            <a:endParaRPr kumimoji="1" lang="en-US" altLang="ko-Kore-KR" sz="3500" b="1" dirty="0">
              <a:solidFill>
                <a:prstClr val="black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kumimoji="1" lang="en-US" altLang="ko-Kore-KR" sz="3500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00EC10-11D0-5205-DCAC-C591E520A76F}"/>
              </a:ext>
            </a:extLst>
          </p:cNvPr>
          <p:cNvSpPr txBox="1"/>
          <p:nvPr/>
        </p:nvSpPr>
        <p:spPr>
          <a:xfrm>
            <a:off x="12408355" y="4195629"/>
            <a:ext cx="28777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ko-KR" altLang="en-US" sz="3500" b="1" dirty="0">
                <a:solidFill>
                  <a:srgbClr val="3768A8"/>
                </a:solidFill>
                <a:latin typeface="+mn-ea"/>
              </a:rPr>
              <a:t>본점기업코드</a:t>
            </a:r>
            <a:endParaRPr kumimoji="1" lang="en-US" altLang="ko-KR" sz="3500" b="1" dirty="0">
              <a:solidFill>
                <a:srgbClr val="3768A8"/>
              </a:solidFill>
              <a:latin typeface="+mn-ea"/>
            </a:endParaRPr>
          </a:p>
          <a:p>
            <a:pPr lvl="0" algn="ctr"/>
            <a:endParaRPr kumimoji="1" lang="en-US" altLang="ko-Kore-KR" sz="3500" b="1" dirty="0">
              <a:solidFill>
                <a:prstClr val="black"/>
              </a:solidFill>
              <a:latin typeface="+mn-ea"/>
            </a:endParaRPr>
          </a:p>
          <a:p>
            <a:endParaRPr kumimoji="1" lang="ko-Kore-KR" altLang="en-US" dirty="0">
              <a:latin typeface="+mn-ea"/>
            </a:endParaRPr>
          </a:p>
        </p:txBody>
      </p:sp>
      <p:sp>
        <p:nvSpPr>
          <p:cNvPr id="967" name="AutoShape 2" descr="Untitled">
            <a:extLst>
              <a:ext uri="{FF2B5EF4-FFF2-40B4-BE49-F238E27FC236}">
                <a16:creationId xmlns:a16="http://schemas.microsoft.com/office/drawing/2014/main" id="{DF38ADD3-1FBA-B0DB-6768-7A45ECFF0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59512" y="515325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68" name="직사각형 967">
            <a:extLst>
              <a:ext uri="{FF2B5EF4-FFF2-40B4-BE49-F238E27FC236}">
                <a16:creationId xmlns:a16="http://schemas.microsoft.com/office/drawing/2014/main" id="{5C2873DA-D1E5-C67C-88BF-33A10B428E12}"/>
              </a:ext>
            </a:extLst>
          </p:cNvPr>
          <p:cNvSpPr/>
          <p:nvPr/>
        </p:nvSpPr>
        <p:spPr>
          <a:xfrm>
            <a:off x="7819121" y="3846357"/>
            <a:ext cx="2333603" cy="638242"/>
          </a:xfrm>
          <a:prstGeom prst="rect">
            <a:avLst/>
          </a:prstGeom>
          <a:solidFill>
            <a:srgbClr val="CCD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err="1">
                <a:solidFill>
                  <a:schemeClr val="tx1"/>
                </a:solidFill>
                <a:ea typeface="Noto Sans KR Regular" panose="020B0500000000000000" pitchFamily="50" charset="-127"/>
              </a:rPr>
              <a:t>휴폐업</a:t>
            </a:r>
            <a:r>
              <a:rPr kumimoji="1" lang="ko-KR" altLang="en-US" sz="2800" b="1" dirty="0">
                <a:solidFill>
                  <a:schemeClr val="tx1"/>
                </a:solidFill>
                <a:ea typeface="Noto Sans KR Regular" panose="020B0500000000000000" pitchFamily="50" charset="-127"/>
              </a:rPr>
              <a:t> 여부</a:t>
            </a:r>
            <a:endParaRPr kumimoji="1" lang="ko-Kore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969" name="직사각형 968">
            <a:extLst>
              <a:ext uri="{FF2B5EF4-FFF2-40B4-BE49-F238E27FC236}">
                <a16:creationId xmlns:a16="http://schemas.microsoft.com/office/drawing/2014/main" id="{E7C01A51-296A-270E-5AC2-9E2C7BF95CD7}"/>
              </a:ext>
            </a:extLst>
          </p:cNvPr>
          <p:cNvSpPr/>
          <p:nvPr/>
        </p:nvSpPr>
        <p:spPr>
          <a:xfrm>
            <a:off x="7819121" y="4953845"/>
            <a:ext cx="2333603" cy="638242"/>
          </a:xfrm>
          <a:prstGeom prst="rect">
            <a:avLst/>
          </a:prstGeom>
          <a:solidFill>
            <a:srgbClr val="CCD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(</a:t>
            </a:r>
            <a:r>
              <a:rPr kumimoji="1" lang="ko-KR" altLang="en-US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주</a:t>
            </a:r>
            <a:r>
              <a:rPr kumimoji="1" lang="en-US" altLang="ko-KR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)</a:t>
            </a:r>
            <a:r>
              <a:rPr kumimoji="1" lang="ko-KR" altLang="en-US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 여부</a:t>
            </a:r>
            <a:endParaRPr kumimoji="1" lang="ko-Kore-KR" altLang="en-US" sz="2500" b="1" dirty="0">
              <a:solidFill>
                <a:prstClr val="black"/>
              </a:solidFill>
            </a:endParaRPr>
          </a:p>
        </p:txBody>
      </p:sp>
      <p:sp>
        <p:nvSpPr>
          <p:cNvPr id="970" name="직사각형 969">
            <a:extLst>
              <a:ext uri="{FF2B5EF4-FFF2-40B4-BE49-F238E27FC236}">
                <a16:creationId xmlns:a16="http://schemas.microsoft.com/office/drawing/2014/main" id="{074518B5-1B02-0A95-B0B4-1BE132D08496}"/>
              </a:ext>
            </a:extLst>
          </p:cNvPr>
          <p:cNvSpPr/>
          <p:nvPr/>
        </p:nvSpPr>
        <p:spPr>
          <a:xfrm>
            <a:off x="7819120" y="6061333"/>
            <a:ext cx="2333603" cy="638242"/>
          </a:xfrm>
          <a:prstGeom prst="rect">
            <a:avLst/>
          </a:prstGeom>
          <a:solidFill>
            <a:srgbClr val="CCD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본점기업코드</a:t>
            </a:r>
            <a:endParaRPr kumimoji="1" lang="ko-Kore-KR" altLang="en-US" sz="2500" b="1" dirty="0">
              <a:solidFill>
                <a:prstClr val="black"/>
              </a:solidFill>
            </a:endParaRPr>
          </a:p>
        </p:txBody>
      </p:sp>
      <p:sp>
        <p:nvSpPr>
          <p:cNvPr id="971" name="직사각형 970">
            <a:extLst>
              <a:ext uri="{FF2B5EF4-FFF2-40B4-BE49-F238E27FC236}">
                <a16:creationId xmlns:a16="http://schemas.microsoft.com/office/drawing/2014/main" id="{D54789E9-FCC8-684B-F9AD-BE3EDD754314}"/>
              </a:ext>
            </a:extLst>
          </p:cNvPr>
          <p:cNvSpPr/>
          <p:nvPr/>
        </p:nvSpPr>
        <p:spPr>
          <a:xfrm>
            <a:off x="7797971" y="7173467"/>
            <a:ext cx="2333603" cy="638242"/>
          </a:xfrm>
          <a:prstGeom prst="rect">
            <a:avLst/>
          </a:prstGeom>
          <a:solidFill>
            <a:srgbClr val="CCD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상장코드</a:t>
            </a:r>
            <a:endParaRPr kumimoji="1" lang="ko-Kore-KR" altLang="en-US" sz="2500" b="1" dirty="0">
              <a:solidFill>
                <a:prstClr val="black"/>
              </a:solidFill>
            </a:endParaRPr>
          </a:p>
        </p:txBody>
      </p: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770FCB65-19D9-01C9-7C52-034FE1E20262}"/>
              </a:ext>
            </a:extLst>
          </p:cNvPr>
          <p:cNvSpPr/>
          <p:nvPr/>
        </p:nvSpPr>
        <p:spPr>
          <a:xfrm>
            <a:off x="7819120" y="8303252"/>
            <a:ext cx="2333603" cy="638242"/>
          </a:xfrm>
          <a:prstGeom prst="rect">
            <a:avLst/>
          </a:prstGeom>
          <a:solidFill>
            <a:srgbClr val="CCD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ko-KR" altLang="en-US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홈페이지</a:t>
            </a:r>
            <a:r>
              <a:rPr kumimoji="1" lang="en-US" altLang="ko-KR" sz="2800" b="1" dirty="0">
                <a:solidFill>
                  <a:prstClr val="black"/>
                </a:solidFill>
                <a:ea typeface="Noto Sans KR Regular" panose="020B0500000000000000" pitchFamily="50" charset="-127"/>
              </a:rPr>
              <a:t> URL</a:t>
            </a:r>
            <a:endParaRPr kumimoji="1" lang="ko-Kore-KR" altLang="en-US" sz="2500" b="1" dirty="0">
              <a:solidFill>
                <a:prstClr val="black"/>
              </a:solidFill>
            </a:endParaRPr>
          </a:p>
        </p:txBody>
      </p:sp>
      <p:grpSp>
        <p:nvGrpSpPr>
          <p:cNvPr id="973" name="그룹 1005">
            <a:extLst>
              <a:ext uri="{FF2B5EF4-FFF2-40B4-BE49-F238E27FC236}">
                <a16:creationId xmlns:a16="http://schemas.microsoft.com/office/drawing/2014/main" id="{860FAC12-CC5C-37E2-A316-401590D80947}"/>
              </a:ext>
            </a:extLst>
          </p:cNvPr>
          <p:cNvGrpSpPr/>
          <p:nvPr/>
        </p:nvGrpSpPr>
        <p:grpSpPr>
          <a:xfrm>
            <a:off x="7797971" y="4976142"/>
            <a:ext cx="2354752" cy="584774"/>
            <a:chOff x="876190" y="4168524"/>
            <a:chExt cx="10826538" cy="5610246"/>
          </a:xfrm>
        </p:grpSpPr>
        <p:pic>
          <p:nvPicPr>
            <p:cNvPr id="974" name="Object 17">
              <a:extLst>
                <a:ext uri="{FF2B5EF4-FFF2-40B4-BE49-F238E27FC236}">
                  <a16:creationId xmlns:a16="http://schemas.microsoft.com/office/drawing/2014/main" id="{E448E4C5-53BD-EDE0-EEAD-AFEB3C0B6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190" y="4168524"/>
              <a:ext cx="10826538" cy="5610246"/>
            </a:xfrm>
            <a:prstGeom prst="rect">
              <a:avLst/>
            </a:prstGeom>
          </p:spPr>
        </p:pic>
      </p:grpSp>
      <p:grpSp>
        <p:nvGrpSpPr>
          <p:cNvPr id="979" name="그룹 1005">
            <a:extLst>
              <a:ext uri="{FF2B5EF4-FFF2-40B4-BE49-F238E27FC236}">
                <a16:creationId xmlns:a16="http://schemas.microsoft.com/office/drawing/2014/main" id="{62EFA3E9-005A-43D7-7633-C51B14F1C004}"/>
              </a:ext>
            </a:extLst>
          </p:cNvPr>
          <p:cNvGrpSpPr/>
          <p:nvPr/>
        </p:nvGrpSpPr>
        <p:grpSpPr>
          <a:xfrm>
            <a:off x="7797970" y="7182445"/>
            <a:ext cx="2354752" cy="584774"/>
            <a:chOff x="876190" y="4168524"/>
            <a:chExt cx="10826538" cy="5610246"/>
          </a:xfrm>
        </p:grpSpPr>
        <p:pic>
          <p:nvPicPr>
            <p:cNvPr id="980" name="Object 17">
              <a:extLst>
                <a:ext uri="{FF2B5EF4-FFF2-40B4-BE49-F238E27FC236}">
                  <a16:creationId xmlns:a16="http://schemas.microsoft.com/office/drawing/2014/main" id="{973249C9-D0A3-1C25-3642-D44B0D68A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190" y="4168524"/>
              <a:ext cx="10826538" cy="5610246"/>
            </a:xfrm>
            <a:prstGeom prst="rect">
              <a:avLst/>
            </a:prstGeom>
          </p:spPr>
        </p:pic>
      </p:grpSp>
      <p:grpSp>
        <p:nvGrpSpPr>
          <p:cNvPr id="981" name="그룹 1005">
            <a:extLst>
              <a:ext uri="{FF2B5EF4-FFF2-40B4-BE49-F238E27FC236}">
                <a16:creationId xmlns:a16="http://schemas.microsoft.com/office/drawing/2014/main" id="{74609659-1508-0A03-5D25-6EB0F05AF263}"/>
              </a:ext>
            </a:extLst>
          </p:cNvPr>
          <p:cNvGrpSpPr/>
          <p:nvPr/>
        </p:nvGrpSpPr>
        <p:grpSpPr>
          <a:xfrm>
            <a:off x="7845140" y="8347742"/>
            <a:ext cx="2354752" cy="584774"/>
            <a:chOff x="876190" y="4168524"/>
            <a:chExt cx="10826538" cy="5610246"/>
          </a:xfrm>
        </p:grpSpPr>
        <p:pic>
          <p:nvPicPr>
            <p:cNvPr id="982" name="Object 17">
              <a:extLst>
                <a:ext uri="{FF2B5EF4-FFF2-40B4-BE49-F238E27FC236}">
                  <a16:creationId xmlns:a16="http://schemas.microsoft.com/office/drawing/2014/main" id="{B852E0F8-BB70-8C62-8E24-E68D1D3E8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190" y="4168524"/>
              <a:ext cx="10826538" cy="5610246"/>
            </a:xfrm>
            <a:prstGeom prst="rect">
              <a:avLst/>
            </a:prstGeom>
          </p:spPr>
        </p:pic>
      </p:grpSp>
      <p:sp>
        <p:nvSpPr>
          <p:cNvPr id="990" name="직사각형 989">
            <a:extLst>
              <a:ext uri="{FF2B5EF4-FFF2-40B4-BE49-F238E27FC236}">
                <a16:creationId xmlns:a16="http://schemas.microsoft.com/office/drawing/2014/main" id="{943078C4-C8B2-9C1D-2062-88F756E8E9F3}"/>
              </a:ext>
            </a:extLst>
          </p:cNvPr>
          <p:cNvSpPr/>
          <p:nvPr/>
        </p:nvSpPr>
        <p:spPr>
          <a:xfrm>
            <a:off x="2750654" y="4477093"/>
            <a:ext cx="1265161" cy="4297677"/>
          </a:xfrm>
          <a:prstGeom prst="rect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991" name="그룹 1005">
            <a:extLst>
              <a:ext uri="{FF2B5EF4-FFF2-40B4-BE49-F238E27FC236}">
                <a16:creationId xmlns:a16="http://schemas.microsoft.com/office/drawing/2014/main" id="{1C0AB70F-7759-E120-184B-CF24ED41D17A}"/>
              </a:ext>
            </a:extLst>
          </p:cNvPr>
          <p:cNvGrpSpPr/>
          <p:nvPr/>
        </p:nvGrpSpPr>
        <p:grpSpPr>
          <a:xfrm>
            <a:off x="283651" y="4464369"/>
            <a:ext cx="2445854" cy="4336960"/>
            <a:chOff x="876190" y="4168524"/>
            <a:chExt cx="10826538" cy="5610246"/>
          </a:xfrm>
        </p:grpSpPr>
        <p:pic>
          <p:nvPicPr>
            <p:cNvPr id="992" name="Object 17">
              <a:extLst>
                <a:ext uri="{FF2B5EF4-FFF2-40B4-BE49-F238E27FC236}">
                  <a16:creationId xmlns:a16="http://schemas.microsoft.com/office/drawing/2014/main" id="{0A150131-8D1E-7A34-427D-45DEA1725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190" y="4168524"/>
              <a:ext cx="10826538" cy="5610246"/>
            </a:xfrm>
            <a:prstGeom prst="rect">
              <a:avLst/>
            </a:prstGeom>
          </p:spPr>
        </p:pic>
      </p:grpSp>
      <p:grpSp>
        <p:nvGrpSpPr>
          <p:cNvPr id="2" name="그룹 1020">
            <a:extLst>
              <a:ext uri="{FF2B5EF4-FFF2-40B4-BE49-F238E27FC236}">
                <a16:creationId xmlns:a16="http://schemas.microsoft.com/office/drawing/2014/main" id="{F3BC44EE-47A3-2A08-6D14-7AB36F83CD32}"/>
              </a:ext>
            </a:extLst>
          </p:cNvPr>
          <p:cNvGrpSpPr/>
          <p:nvPr/>
        </p:nvGrpSpPr>
        <p:grpSpPr>
          <a:xfrm>
            <a:off x="7797970" y="6070056"/>
            <a:ext cx="2375903" cy="584774"/>
            <a:chOff x="2011380" y="4165331"/>
            <a:chExt cx="2305808" cy="584774"/>
          </a:xfrm>
        </p:grpSpPr>
        <p:pic>
          <p:nvPicPr>
            <p:cNvPr id="4" name="Object 72">
              <a:extLst>
                <a:ext uri="{FF2B5EF4-FFF2-40B4-BE49-F238E27FC236}">
                  <a16:creationId xmlns:a16="http://schemas.microsoft.com/office/drawing/2014/main" id="{0F8F5519-DD40-FD8A-12D1-C365C2DB4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1380" y="4165331"/>
              <a:ext cx="2305808" cy="584774"/>
            </a:xfrm>
            <a:prstGeom prst="rect">
              <a:avLst/>
            </a:prstGeom>
          </p:spPr>
        </p:pic>
      </p:grpSp>
      <p:grpSp>
        <p:nvGrpSpPr>
          <p:cNvPr id="5" name="그룹 1005">
            <a:extLst>
              <a:ext uri="{FF2B5EF4-FFF2-40B4-BE49-F238E27FC236}">
                <a16:creationId xmlns:a16="http://schemas.microsoft.com/office/drawing/2014/main" id="{B51E87BB-7A02-B18A-2893-60EF6DCEE55A}"/>
              </a:ext>
            </a:extLst>
          </p:cNvPr>
          <p:cNvGrpSpPr/>
          <p:nvPr/>
        </p:nvGrpSpPr>
        <p:grpSpPr>
          <a:xfrm>
            <a:off x="7797970" y="3879594"/>
            <a:ext cx="2354752" cy="584774"/>
            <a:chOff x="876190" y="4168524"/>
            <a:chExt cx="10826538" cy="5610246"/>
          </a:xfrm>
        </p:grpSpPr>
        <p:pic>
          <p:nvPicPr>
            <p:cNvPr id="7" name="Object 17">
              <a:extLst>
                <a:ext uri="{FF2B5EF4-FFF2-40B4-BE49-F238E27FC236}">
                  <a16:creationId xmlns:a16="http://schemas.microsoft.com/office/drawing/2014/main" id="{68E71E91-CE86-5A52-BC1A-43824ECDF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190" y="4168524"/>
              <a:ext cx="10826538" cy="5610246"/>
            </a:xfrm>
            <a:prstGeom prst="rect">
              <a:avLst/>
            </a:prstGeom>
          </p:spPr>
        </p:pic>
      </p:grpSp>
      <p:pic>
        <p:nvPicPr>
          <p:cNvPr id="16" name="Object 17">
            <a:extLst>
              <a:ext uri="{FF2B5EF4-FFF2-40B4-BE49-F238E27FC236}">
                <a16:creationId xmlns:a16="http://schemas.microsoft.com/office/drawing/2014/main" id="{10134C7F-26F8-826B-252F-896CEC0D1AD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36965" y="4477093"/>
            <a:ext cx="3669969" cy="4324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30E34C-7878-321A-BFFD-DED2FA11D5FE}"/>
              </a:ext>
            </a:extLst>
          </p:cNvPr>
          <p:cNvSpPr txBox="1"/>
          <p:nvPr/>
        </p:nvSpPr>
        <p:spPr>
          <a:xfrm>
            <a:off x="831864" y="1004999"/>
            <a:ext cx="495933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04 Baseline</a:t>
            </a:r>
            <a:r>
              <a:rPr lang="ko-KR" altLang="en-US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 데이터</a:t>
            </a:r>
          </a:p>
        </p:txBody>
      </p:sp>
    </p:spTree>
    <p:extLst>
      <p:ext uri="{BB962C8B-B14F-4D97-AF65-F5344CB8AC3E}">
        <p14:creationId xmlns:p14="http://schemas.microsoft.com/office/powerpoint/2010/main" val="163220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DAB29F-983E-27F9-F6F6-42D85F481E42}"/>
              </a:ext>
            </a:extLst>
          </p:cNvPr>
          <p:cNvSpPr/>
          <p:nvPr/>
        </p:nvSpPr>
        <p:spPr>
          <a:xfrm>
            <a:off x="928167" y="2738971"/>
            <a:ext cx="4291533" cy="17187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kumimoji="1" lang="en-US" altLang="ko-Kore-KR" dirty="0">
              <a:latin typeface="+mn-ea"/>
            </a:endParaRPr>
          </a:p>
          <a:p>
            <a:pPr algn="ctr"/>
            <a:endParaRPr kumimoji="1" lang="en-US" altLang="ko-Kore-KR" dirty="0">
              <a:latin typeface="+mn-ea"/>
            </a:endParaRPr>
          </a:p>
          <a:p>
            <a:pPr algn="ctr"/>
            <a:r>
              <a:rPr kumimoji="1" lang="ko-KR" altLang="en-US" sz="2200" b="1" dirty="0">
                <a:solidFill>
                  <a:schemeClr val="tx1"/>
                </a:solidFill>
                <a:latin typeface="+mn-ea"/>
              </a:rPr>
              <a:t>재무데이터</a:t>
            </a:r>
            <a:r>
              <a:rPr kumimoji="1" lang="en-US" altLang="ko-KR" sz="2200" b="1" dirty="0">
                <a:solidFill>
                  <a:schemeClr val="tx1"/>
                </a:solidFill>
                <a:latin typeface="+mn-ea"/>
              </a:rPr>
              <a:t>,</a:t>
            </a:r>
            <a:r>
              <a:rPr kumimoji="1" lang="ko-KR" altLang="en-US" sz="22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ko-KR" sz="2200" b="1" dirty="0">
                <a:solidFill>
                  <a:schemeClr val="tx1"/>
                </a:solidFill>
                <a:latin typeface="+mn-ea"/>
              </a:rPr>
              <a:t>Altman K score</a:t>
            </a:r>
            <a:endParaRPr kumimoji="1" lang="ko-Kore-KR" altLang="en-US" sz="22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9342" y="620995"/>
            <a:ext cx="3421502" cy="3280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51AAE4B1-AF8A-97A8-1570-5D1BC59E1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8" name="Object 8">
            <a:extLst>
              <a:ext uri="{FF2B5EF4-FFF2-40B4-BE49-F238E27FC236}">
                <a16:creationId xmlns:a16="http://schemas.microsoft.com/office/drawing/2014/main" id="{135671AB-957F-0B8A-FA8B-C56D62F62F4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6192" y="1004337"/>
            <a:ext cx="3309125" cy="1014963"/>
          </a:xfrm>
          <a:prstGeom prst="rect">
            <a:avLst/>
          </a:prstGeom>
        </p:spPr>
      </p:pic>
      <p:pic>
        <p:nvPicPr>
          <p:cNvPr id="2" name="Object 14">
            <a:extLst>
              <a:ext uri="{FF2B5EF4-FFF2-40B4-BE49-F238E27FC236}">
                <a16:creationId xmlns:a16="http://schemas.microsoft.com/office/drawing/2014/main" id="{57D3B1D4-5903-A25A-9754-53FB35C7BB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biLevel thresh="75000"/>
          </a:blip>
          <a:stretch>
            <a:fillRect/>
          </a:stretch>
        </p:blipFill>
        <p:spPr>
          <a:xfrm>
            <a:off x="428099" y="1714500"/>
            <a:ext cx="3915301" cy="53550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6717932-FBA0-E4DB-FFBD-2E1566B589B4}"/>
              </a:ext>
            </a:extLst>
          </p:cNvPr>
          <p:cNvSpPr/>
          <p:nvPr/>
        </p:nvSpPr>
        <p:spPr>
          <a:xfrm>
            <a:off x="928167" y="2738971"/>
            <a:ext cx="4291533" cy="5429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200" b="1" dirty="0">
                <a:solidFill>
                  <a:schemeClr val="bg1"/>
                </a:solidFill>
                <a:latin typeface="+mn-ea"/>
              </a:rPr>
              <a:t>미시경제 지표</a:t>
            </a:r>
            <a:endParaRPr kumimoji="1" lang="ko-Kore-KR" altLang="en-US" sz="2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D4985F-D71D-0E04-8E32-43E73140EB85}"/>
              </a:ext>
            </a:extLst>
          </p:cNvPr>
          <p:cNvSpPr/>
          <p:nvPr/>
        </p:nvSpPr>
        <p:spPr>
          <a:xfrm>
            <a:off x="6825499" y="2738971"/>
            <a:ext cx="4291533" cy="17187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kumimoji="1" lang="en-US" altLang="ko-Kore-KR" dirty="0">
              <a:latin typeface="+mn-ea"/>
            </a:endParaRPr>
          </a:p>
          <a:p>
            <a:pPr algn="ctr"/>
            <a:endParaRPr kumimoji="1" lang="en-US" altLang="ko-Kore-KR" dirty="0">
              <a:latin typeface="+mn-ea"/>
            </a:endParaRPr>
          </a:p>
          <a:p>
            <a:pPr algn="ctr"/>
            <a:r>
              <a:rPr kumimoji="1" lang="ko-KR" altLang="en-US" sz="2200" b="1" dirty="0">
                <a:solidFill>
                  <a:schemeClr val="tx1"/>
                </a:solidFill>
                <a:latin typeface="+mn-ea"/>
              </a:rPr>
              <a:t>환율</a:t>
            </a:r>
            <a:r>
              <a:rPr kumimoji="1" lang="en-US" altLang="ko-KR" sz="2200" b="1" dirty="0">
                <a:solidFill>
                  <a:schemeClr val="tx1"/>
                </a:solidFill>
                <a:latin typeface="+mn-ea"/>
              </a:rPr>
              <a:t>,</a:t>
            </a:r>
            <a:r>
              <a:rPr kumimoji="1" lang="ko-KR" altLang="en-US" sz="2200" b="1" dirty="0">
                <a:solidFill>
                  <a:schemeClr val="tx1"/>
                </a:solidFill>
                <a:latin typeface="+mn-ea"/>
              </a:rPr>
              <a:t> 금리</a:t>
            </a:r>
            <a:r>
              <a:rPr kumimoji="1" lang="en-US" altLang="ko-KR" sz="2200" b="1" dirty="0">
                <a:solidFill>
                  <a:schemeClr val="tx1"/>
                </a:solidFill>
                <a:latin typeface="+mn-ea"/>
              </a:rPr>
              <a:t>,</a:t>
            </a:r>
            <a:r>
              <a:rPr kumimoji="1" lang="ko-KR" altLang="en-US" sz="22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ko-KR" sz="2200" b="1" dirty="0">
                <a:solidFill>
                  <a:schemeClr val="tx1"/>
                </a:solidFill>
                <a:latin typeface="+mn-ea"/>
              </a:rPr>
              <a:t>BDI, </a:t>
            </a:r>
            <a:r>
              <a:rPr kumimoji="1" lang="ko-KR" altLang="en-US" sz="2200" b="1" dirty="0">
                <a:solidFill>
                  <a:schemeClr val="tx1"/>
                </a:solidFill>
                <a:latin typeface="+mn-ea"/>
              </a:rPr>
              <a:t>곡물식량가격지수</a:t>
            </a:r>
            <a:r>
              <a:rPr kumimoji="1" lang="en-US" altLang="ko-KR" sz="2200" b="1" dirty="0">
                <a:solidFill>
                  <a:schemeClr val="tx1"/>
                </a:solidFill>
                <a:latin typeface="+mn-ea"/>
              </a:rPr>
              <a:t>,</a:t>
            </a:r>
            <a:r>
              <a:rPr kumimoji="1" lang="ko-KR" altLang="en-US" sz="2200" b="1" dirty="0">
                <a:solidFill>
                  <a:schemeClr val="tx1"/>
                </a:solidFill>
                <a:latin typeface="+mn-ea"/>
              </a:rPr>
              <a:t> 국제유가</a:t>
            </a:r>
            <a:r>
              <a:rPr kumimoji="1" lang="en-US" altLang="ko-KR" sz="2200" b="1" dirty="0">
                <a:solidFill>
                  <a:schemeClr val="tx1"/>
                </a:solidFill>
                <a:latin typeface="+mn-ea"/>
              </a:rPr>
              <a:t>,</a:t>
            </a:r>
            <a:r>
              <a:rPr kumimoji="1" lang="ko-KR" altLang="en-US" sz="2200" b="1" dirty="0">
                <a:solidFill>
                  <a:schemeClr val="tx1"/>
                </a:solidFill>
                <a:latin typeface="+mn-ea"/>
              </a:rPr>
              <a:t> 원자재 국내 선물가격</a:t>
            </a:r>
            <a:endParaRPr kumimoji="1" lang="ko-Kore-KR" altLang="en-US" sz="2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17F148-2EC0-4996-A02E-256EBF79C008}"/>
              </a:ext>
            </a:extLst>
          </p:cNvPr>
          <p:cNvSpPr/>
          <p:nvPr/>
        </p:nvSpPr>
        <p:spPr>
          <a:xfrm>
            <a:off x="6825499" y="2738971"/>
            <a:ext cx="4291533" cy="5429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200" b="1" dirty="0">
                <a:solidFill>
                  <a:schemeClr val="bg1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거시경제 지표</a:t>
            </a:r>
            <a:endParaRPr kumimoji="1" lang="ko-Kore-KR" alt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984930-2742-F39E-D3B4-F99B92C525CB}"/>
              </a:ext>
            </a:extLst>
          </p:cNvPr>
          <p:cNvSpPr/>
          <p:nvPr/>
        </p:nvSpPr>
        <p:spPr>
          <a:xfrm>
            <a:off x="12701059" y="2738971"/>
            <a:ext cx="4291533" cy="17187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kumimoji="1" lang="en-US" altLang="ko-Kore-KR" dirty="0">
              <a:latin typeface="+mn-ea"/>
            </a:endParaRPr>
          </a:p>
          <a:p>
            <a:pPr algn="ctr"/>
            <a:endParaRPr kumimoji="1" lang="en-US" altLang="ko-Kore-KR" dirty="0">
              <a:latin typeface="+mn-ea"/>
            </a:endParaRPr>
          </a:p>
          <a:p>
            <a:pPr algn="ctr"/>
            <a:r>
              <a:rPr kumimoji="1" lang="ko-KR" altLang="en-US" sz="2200" b="1" dirty="0" err="1">
                <a:solidFill>
                  <a:schemeClr val="tx1"/>
                </a:solidFill>
                <a:latin typeface="+mn-ea"/>
              </a:rPr>
              <a:t>퇴사율</a:t>
            </a:r>
            <a:r>
              <a:rPr kumimoji="1" lang="ko-KR" altLang="en-US" sz="2200" b="1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ko-KR" sz="2200" b="1" dirty="0">
                <a:solidFill>
                  <a:schemeClr val="tx1"/>
                </a:solidFill>
                <a:latin typeface="+mn-ea"/>
              </a:rPr>
              <a:t>,</a:t>
            </a:r>
            <a:r>
              <a:rPr kumimoji="1" lang="ko-KR" altLang="en-US" sz="2200" b="1" dirty="0">
                <a:solidFill>
                  <a:schemeClr val="tx1"/>
                </a:solidFill>
                <a:latin typeface="+mn-ea"/>
              </a:rPr>
              <a:t> 예상평균연봉</a:t>
            </a:r>
            <a:r>
              <a:rPr kumimoji="1" lang="en-US" altLang="ko-KR" sz="2200" b="1" dirty="0">
                <a:solidFill>
                  <a:schemeClr val="tx1"/>
                </a:solidFill>
                <a:latin typeface="+mn-ea"/>
              </a:rPr>
              <a:t>,</a:t>
            </a:r>
          </a:p>
          <a:p>
            <a:pPr algn="ctr"/>
            <a:r>
              <a:rPr kumimoji="1" lang="ko-KR" altLang="en-US" sz="2200" b="1" dirty="0">
                <a:solidFill>
                  <a:schemeClr val="tx1"/>
                </a:solidFill>
                <a:latin typeface="+mn-ea"/>
              </a:rPr>
              <a:t>총 재직 인원</a:t>
            </a:r>
            <a:r>
              <a:rPr kumimoji="1" lang="en-US" altLang="ko-KR" sz="2200" b="1" dirty="0">
                <a:solidFill>
                  <a:schemeClr val="tx1"/>
                </a:solidFill>
                <a:latin typeface="+mn-ea"/>
              </a:rPr>
              <a:t>,</a:t>
            </a:r>
          </a:p>
          <a:p>
            <a:pPr algn="ctr"/>
            <a:r>
              <a:rPr kumimoji="1" lang="ko-KR" altLang="en-US" sz="2200" b="1" dirty="0">
                <a:solidFill>
                  <a:schemeClr val="tx1"/>
                </a:solidFill>
                <a:latin typeface="+mn-ea"/>
              </a:rPr>
              <a:t>최근 </a:t>
            </a:r>
            <a:r>
              <a:rPr kumimoji="1" lang="en-US" altLang="ko-KR" sz="2200" b="1" dirty="0">
                <a:solidFill>
                  <a:schemeClr val="tx1"/>
                </a:solidFill>
                <a:latin typeface="+mn-ea"/>
              </a:rPr>
              <a:t>1</a:t>
            </a:r>
            <a:r>
              <a:rPr kumimoji="1" lang="ko-KR" altLang="en-US" sz="2200" b="1" dirty="0">
                <a:solidFill>
                  <a:schemeClr val="tx1"/>
                </a:solidFill>
                <a:latin typeface="+mn-ea"/>
              </a:rPr>
              <a:t>년 인원증가율</a:t>
            </a:r>
            <a:endParaRPr kumimoji="1" lang="ko-Kore-KR" altLang="en-US" sz="2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47A45D-AF7F-7DEF-BB92-12CF388CE053}"/>
              </a:ext>
            </a:extLst>
          </p:cNvPr>
          <p:cNvSpPr/>
          <p:nvPr/>
        </p:nvSpPr>
        <p:spPr>
          <a:xfrm>
            <a:off x="12701059" y="2738971"/>
            <a:ext cx="4291533" cy="54291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200" b="1" dirty="0">
                <a:solidFill>
                  <a:schemeClr val="bg1"/>
                </a:solidFill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인적자원 지표</a:t>
            </a:r>
            <a:endParaRPr kumimoji="1" lang="ko-Kore-KR" alt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4" name="표 26">
            <a:extLst>
              <a:ext uri="{FF2B5EF4-FFF2-40B4-BE49-F238E27FC236}">
                <a16:creationId xmlns:a16="http://schemas.microsoft.com/office/drawing/2014/main" id="{25EFCF59-2D56-F14F-6C93-DA4148AC1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394226"/>
              </p:ext>
            </p:extLst>
          </p:nvPr>
        </p:nvGraphicFramePr>
        <p:xfrm>
          <a:off x="876192" y="4800599"/>
          <a:ext cx="16116400" cy="5211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640">
                  <a:extLst>
                    <a:ext uri="{9D8B030D-6E8A-4147-A177-3AD203B41FA5}">
                      <a16:colId xmlns:a16="http://schemas.microsoft.com/office/drawing/2014/main" val="2184456855"/>
                    </a:ext>
                  </a:extLst>
                </a:gridCol>
                <a:gridCol w="1611640">
                  <a:extLst>
                    <a:ext uri="{9D8B030D-6E8A-4147-A177-3AD203B41FA5}">
                      <a16:colId xmlns:a16="http://schemas.microsoft.com/office/drawing/2014/main" val="2326508530"/>
                    </a:ext>
                  </a:extLst>
                </a:gridCol>
                <a:gridCol w="1611640">
                  <a:extLst>
                    <a:ext uri="{9D8B030D-6E8A-4147-A177-3AD203B41FA5}">
                      <a16:colId xmlns:a16="http://schemas.microsoft.com/office/drawing/2014/main" val="854799601"/>
                    </a:ext>
                  </a:extLst>
                </a:gridCol>
                <a:gridCol w="1611640">
                  <a:extLst>
                    <a:ext uri="{9D8B030D-6E8A-4147-A177-3AD203B41FA5}">
                      <a16:colId xmlns:a16="http://schemas.microsoft.com/office/drawing/2014/main" val="3451859236"/>
                    </a:ext>
                  </a:extLst>
                </a:gridCol>
                <a:gridCol w="1611640">
                  <a:extLst>
                    <a:ext uri="{9D8B030D-6E8A-4147-A177-3AD203B41FA5}">
                      <a16:colId xmlns:a16="http://schemas.microsoft.com/office/drawing/2014/main" val="1500011539"/>
                    </a:ext>
                  </a:extLst>
                </a:gridCol>
                <a:gridCol w="1611640">
                  <a:extLst>
                    <a:ext uri="{9D8B030D-6E8A-4147-A177-3AD203B41FA5}">
                      <a16:colId xmlns:a16="http://schemas.microsoft.com/office/drawing/2014/main" val="4284243240"/>
                    </a:ext>
                  </a:extLst>
                </a:gridCol>
                <a:gridCol w="1611640">
                  <a:extLst>
                    <a:ext uri="{9D8B030D-6E8A-4147-A177-3AD203B41FA5}">
                      <a16:colId xmlns:a16="http://schemas.microsoft.com/office/drawing/2014/main" val="284270534"/>
                    </a:ext>
                  </a:extLst>
                </a:gridCol>
                <a:gridCol w="1611640">
                  <a:extLst>
                    <a:ext uri="{9D8B030D-6E8A-4147-A177-3AD203B41FA5}">
                      <a16:colId xmlns:a16="http://schemas.microsoft.com/office/drawing/2014/main" val="4026472339"/>
                    </a:ext>
                  </a:extLst>
                </a:gridCol>
                <a:gridCol w="1611640">
                  <a:extLst>
                    <a:ext uri="{9D8B030D-6E8A-4147-A177-3AD203B41FA5}">
                      <a16:colId xmlns:a16="http://schemas.microsoft.com/office/drawing/2014/main" val="338394050"/>
                    </a:ext>
                  </a:extLst>
                </a:gridCol>
                <a:gridCol w="1611640">
                  <a:extLst>
                    <a:ext uri="{9D8B030D-6E8A-4147-A177-3AD203B41FA5}">
                      <a16:colId xmlns:a16="http://schemas.microsoft.com/office/drawing/2014/main" val="3832559402"/>
                    </a:ext>
                  </a:extLst>
                </a:gridCol>
              </a:tblGrid>
              <a:tr h="10668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BIZ_NO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CMP_NM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BZ_TYP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CMP_SCL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HDOF_BR_GB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ko-KR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turnover_rate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ko-KR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turnover_rate_ranking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ko-KR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employee_growth_rate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ko-KR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employee_growth_rate_ranking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251710"/>
                  </a:ext>
                </a:extLst>
              </a:tr>
              <a:tr h="7307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1138111739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한일가스산업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M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2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26.000000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17.000000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5.000000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100.000000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37434"/>
                  </a:ext>
                </a:extLst>
              </a:tr>
              <a:tr h="7307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2078132193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엠피아이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M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2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59.190483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55.080538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47.626773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59.519504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568452"/>
                  </a:ext>
                </a:extLst>
              </a:tr>
              <a:tr h="7307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1318167565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도영운수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M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2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59.190483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55.080538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47.626773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59.519504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285947"/>
                  </a:ext>
                </a:extLst>
              </a:tr>
              <a:tr h="7307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5048128251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중원산업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M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2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1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59.190483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55.080538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47.626773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59.519504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59473"/>
                  </a:ext>
                </a:extLst>
              </a:tr>
              <a:tr h="7307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oto Sans KR Regular" panose="020B0500000000000000" pitchFamily="50" charset="-127"/>
                          <a:ea typeface="Noto Sans KR Regular" panose="020B0500000000000000" pitchFamily="50" charset="-127"/>
                          <a:cs typeface="+mn-cs"/>
                        </a:rPr>
                        <a:t>…</a:t>
                      </a:r>
                      <a:endParaRPr lang="ko-Kore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662659"/>
                  </a:ext>
                </a:extLst>
              </a:tr>
            </a:tbl>
          </a:graphicData>
        </a:graphic>
      </p:graphicFrame>
      <p:grpSp>
        <p:nvGrpSpPr>
          <p:cNvPr id="27" name="그룹 1004">
            <a:extLst>
              <a:ext uri="{FF2B5EF4-FFF2-40B4-BE49-F238E27FC236}">
                <a16:creationId xmlns:a16="http://schemas.microsoft.com/office/drawing/2014/main" id="{09E075FE-690E-8728-E71D-27C76DBAC9D0}"/>
              </a:ext>
            </a:extLst>
          </p:cNvPr>
          <p:cNvGrpSpPr/>
          <p:nvPr/>
        </p:nvGrpSpPr>
        <p:grpSpPr>
          <a:xfrm>
            <a:off x="880925" y="4810511"/>
            <a:ext cx="16159292" cy="5201409"/>
            <a:chOff x="5493641" y="1731984"/>
            <a:chExt cx="6925396" cy="616359"/>
          </a:xfrm>
          <a:solidFill>
            <a:schemeClr val="bg1">
              <a:lumMod val="65000"/>
              <a:alpha val="58766"/>
            </a:schemeClr>
          </a:solidFill>
        </p:grpSpPr>
        <p:pic>
          <p:nvPicPr>
            <p:cNvPr id="35" name="Object 13">
              <a:extLst>
                <a:ext uri="{FF2B5EF4-FFF2-40B4-BE49-F238E27FC236}">
                  <a16:creationId xmlns:a16="http://schemas.microsoft.com/office/drawing/2014/main" id="{1A6097A7-0490-E7A2-90A1-5D326F557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alphaModFix amt="35000"/>
            </a:blip>
            <a:stretch>
              <a:fillRect/>
            </a:stretch>
          </p:blipFill>
          <p:spPr>
            <a:xfrm>
              <a:off x="5493641" y="1731984"/>
              <a:ext cx="6925396" cy="616359"/>
            </a:xfrm>
            <a:prstGeom prst="rect">
              <a:avLst/>
            </a:prstGeom>
            <a:grpFill/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667D9F1-0A9C-7AF3-5A29-A32A02FB7C8F}"/>
              </a:ext>
            </a:extLst>
          </p:cNvPr>
          <p:cNvSpPr txBox="1"/>
          <p:nvPr/>
        </p:nvSpPr>
        <p:spPr>
          <a:xfrm>
            <a:off x="3140350" y="6998039"/>
            <a:ext cx="11588083" cy="1138773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kumimoji="1" lang="en-US" altLang="ko-KR" sz="5000" b="1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34883 </a:t>
            </a:r>
            <a:r>
              <a:rPr kumimoji="1" lang="ko-KR" altLang="en-US" sz="5000" b="1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중소법인</a:t>
            </a:r>
            <a:r>
              <a:rPr kumimoji="1" lang="en-US" altLang="ko-KR" sz="5000" b="1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X</a:t>
            </a:r>
            <a:r>
              <a:rPr kumimoji="1" lang="ko-KR" altLang="en-US" sz="5000" b="1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</a:t>
            </a:r>
            <a:r>
              <a:rPr kumimoji="1" lang="en-US" altLang="ko-KR" sz="5000" b="1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92</a:t>
            </a:r>
            <a:r>
              <a:rPr kumimoji="1" lang="ko-KR" altLang="en-US" sz="5000" b="1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 </a:t>
            </a:r>
            <a:r>
              <a:rPr kumimoji="1" lang="en-US" altLang="ko-KR" sz="5000" b="1" dirty="0">
                <a:latin typeface="Noto Sans KR Regular" panose="020B0500000000000000" pitchFamily="50" charset="-127"/>
                <a:ea typeface="Noto Sans KR Regular" panose="020B0500000000000000" pitchFamily="50" charset="-127"/>
              </a:rPr>
              <a:t>Col  = 3,209,236</a:t>
            </a:r>
            <a:endParaRPr kumimoji="1" lang="ko-Kore-KR" altLang="en-US" sz="5000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77925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95" y="4106829"/>
            <a:ext cx="6636133" cy="6827276"/>
          </a:xfrm>
          <a:prstGeom prst="rect">
            <a:avLst/>
          </a:prstGeom>
        </p:spPr>
      </p:pic>
      <p:grpSp>
        <p:nvGrpSpPr>
          <p:cNvPr id="2" name="그룹 1004">
            <a:extLst>
              <a:ext uri="{FF2B5EF4-FFF2-40B4-BE49-F238E27FC236}">
                <a16:creationId xmlns:a16="http://schemas.microsoft.com/office/drawing/2014/main" id="{607A8C6F-CD29-19F7-3ABE-410AF1FC6F7A}"/>
              </a:ext>
            </a:extLst>
          </p:cNvPr>
          <p:cNvGrpSpPr/>
          <p:nvPr/>
        </p:nvGrpSpPr>
        <p:grpSpPr>
          <a:xfrm>
            <a:off x="10173524" y="6624200"/>
            <a:ext cx="6931238" cy="57953"/>
            <a:chOff x="10173524" y="7466241"/>
            <a:chExt cx="6931238" cy="57953"/>
          </a:xfrm>
        </p:grpSpPr>
        <p:pic>
          <p:nvPicPr>
            <p:cNvPr id="7" name="Object 15">
              <a:extLst>
                <a:ext uri="{FF2B5EF4-FFF2-40B4-BE49-F238E27FC236}">
                  <a16:creationId xmlns:a16="http://schemas.microsoft.com/office/drawing/2014/main" id="{2DC3DFB0-3EB0-35B8-9F28-6E8723FEC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9" name="그룹 1005">
            <a:extLst>
              <a:ext uri="{FF2B5EF4-FFF2-40B4-BE49-F238E27FC236}">
                <a16:creationId xmlns:a16="http://schemas.microsoft.com/office/drawing/2014/main" id="{4F5FCD94-B870-7D05-53D2-21F9A3E904EB}"/>
              </a:ext>
            </a:extLst>
          </p:cNvPr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3FE92587-AAB3-9460-2DFE-145638853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D1674ED1-BB50-304F-B77C-72A037D6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392400" y="91821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80DCBC-413E-3E3E-3F37-56D853013904}"/>
              </a:ext>
            </a:extLst>
          </p:cNvPr>
          <p:cNvSpPr txBox="1"/>
          <p:nvPr/>
        </p:nvSpPr>
        <p:spPr>
          <a:xfrm>
            <a:off x="10145439" y="6696050"/>
            <a:ext cx="7228161" cy="260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01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데이터 불균형 및 정규화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02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모델 선정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03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모델 결과 해석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– feature importance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04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모델 결과 해석 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– SHAP Value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E68A5-91B2-E1EC-254D-72059653231E}"/>
              </a:ext>
            </a:extLst>
          </p:cNvPr>
          <p:cNvSpPr txBox="1"/>
          <p:nvPr/>
        </p:nvSpPr>
        <p:spPr>
          <a:xfrm>
            <a:off x="10145439" y="5361841"/>
            <a:ext cx="4914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분석 모형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1021">
            <a:extLst>
              <a:ext uri="{FF2B5EF4-FFF2-40B4-BE49-F238E27FC236}">
                <a16:creationId xmlns:a16="http://schemas.microsoft.com/office/drawing/2014/main" id="{86E04601-8B84-4AB0-9052-F891C779D4E4}"/>
              </a:ext>
            </a:extLst>
          </p:cNvPr>
          <p:cNvGrpSpPr/>
          <p:nvPr/>
        </p:nvGrpSpPr>
        <p:grpSpPr>
          <a:xfrm>
            <a:off x="914400" y="758929"/>
            <a:ext cx="856449" cy="271292"/>
            <a:chOff x="952381" y="758929"/>
            <a:chExt cx="727023" cy="234274"/>
          </a:xfrm>
        </p:grpSpPr>
        <p:pic>
          <p:nvPicPr>
            <p:cNvPr id="51" name="Object 76">
              <a:extLst>
                <a:ext uri="{FF2B5EF4-FFF2-40B4-BE49-F238E27FC236}">
                  <a16:creationId xmlns:a16="http://schemas.microsoft.com/office/drawing/2014/main" id="{87642584-2AC4-CFE2-81BA-9A71114B4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64DE52-ED0D-8CD7-FA3C-4A0A1C27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EAD31-FE1B-9D4E-0ABE-97292D2A5987}"/>
              </a:ext>
            </a:extLst>
          </p:cNvPr>
          <p:cNvSpPr txBox="1"/>
          <p:nvPr/>
        </p:nvSpPr>
        <p:spPr>
          <a:xfrm>
            <a:off x="766642" y="1008362"/>
            <a:ext cx="593895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00" dirty="0">
                <a:solidFill>
                  <a:srgbClr val="4D78B0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분석 모형 및 방법론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93CC3-C821-349C-33EB-04EF2C3D3652}"/>
              </a:ext>
            </a:extLst>
          </p:cNvPr>
          <p:cNvSpPr txBox="1"/>
          <p:nvPr/>
        </p:nvSpPr>
        <p:spPr>
          <a:xfrm>
            <a:off x="864728" y="1864658"/>
            <a:ext cx="279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1AD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데이터 불균형 및 정규화</a:t>
            </a:r>
          </a:p>
        </p:txBody>
      </p:sp>
      <p:grpSp>
        <p:nvGrpSpPr>
          <p:cNvPr id="7" name="그룹 1003">
            <a:extLst>
              <a:ext uri="{FF2B5EF4-FFF2-40B4-BE49-F238E27FC236}">
                <a16:creationId xmlns:a16="http://schemas.microsoft.com/office/drawing/2014/main" id="{4CEF1593-AB74-77B7-DFE2-804BB506C6DD}"/>
              </a:ext>
            </a:extLst>
          </p:cNvPr>
          <p:cNvGrpSpPr/>
          <p:nvPr/>
        </p:nvGrpSpPr>
        <p:grpSpPr>
          <a:xfrm>
            <a:off x="1001284" y="5752885"/>
            <a:ext cx="6684231" cy="3395587"/>
            <a:chOff x="5008018" y="1790298"/>
            <a:chExt cx="10284876" cy="3111486"/>
          </a:xfrm>
        </p:grpSpPr>
        <p:pic>
          <p:nvPicPr>
            <p:cNvPr id="8" name="Object 10">
              <a:extLst>
                <a:ext uri="{FF2B5EF4-FFF2-40B4-BE49-F238E27FC236}">
                  <a16:creationId xmlns:a16="http://schemas.microsoft.com/office/drawing/2014/main" id="{EAF707F0-BD94-3362-8E05-DC15427B2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8018" y="1790298"/>
              <a:ext cx="10284876" cy="311148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8C9EC56-8286-A061-BC2C-D787C2C6954E}"/>
              </a:ext>
            </a:extLst>
          </p:cNvPr>
          <p:cNvSpPr txBox="1"/>
          <p:nvPr/>
        </p:nvSpPr>
        <p:spPr>
          <a:xfrm>
            <a:off x="2133600" y="2497346"/>
            <a:ext cx="4121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Noto Sans KR Bold" panose="020B0800000000000000" pitchFamily="50" charset="-127"/>
                <a:ea typeface="Noto Sans KR Bold" panose="020B0800000000000000" pitchFamily="50" charset="-127"/>
              </a:rPr>
              <a:t>Step1. </a:t>
            </a:r>
            <a:r>
              <a:rPr lang="ko-KR" altLang="en-US" sz="3000" b="1" dirty="0">
                <a:latin typeface="Noto Sans KR Bold" panose="020B0800000000000000" pitchFamily="50" charset="-127"/>
                <a:ea typeface="Noto Sans KR Bold" panose="020B0800000000000000" pitchFamily="50" charset="-127"/>
              </a:rPr>
              <a:t>데이터 불균형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A4A084-695A-D6A3-1B30-01D5C8029AA3}"/>
              </a:ext>
            </a:extLst>
          </p:cNvPr>
          <p:cNvSpPr txBox="1"/>
          <p:nvPr/>
        </p:nvSpPr>
        <p:spPr>
          <a:xfrm>
            <a:off x="914400" y="3118904"/>
            <a:ext cx="6858000" cy="171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376092"/>
                </a:solidFill>
              </a:rPr>
              <a:t>오버 샘플링</a:t>
            </a:r>
            <a:r>
              <a:rPr lang="en-US" altLang="ko-KR" dirty="0">
                <a:solidFill>
                  <a:srgbClr val="376092"/>
                </a:solidFill>
              </a:rPr>
              <a:t>(SMOTE)</a:t>
            </a:r>
            <a:r>
              <a:rPr lang="ko-KR" altLang="en-US" dirty="0">
                <a:solidFill>
                  <a:srgbClr val="376092"/>
                </a:solidFill>
              </a:rPr>
              <a:t>을 적용하여 데이터의 불균형</a:t>
            </a:r>
            <a:r>
              <a:rPr lang="en-US" altLang="ko-KR" dirty="0">
                <a:solidFill>
                  <a:srgbClr val="376092"/>
                </a:solidFill>
              </a:rPr>
              <a:t>(5%)</a:t>
            </a:r>
            <a:r>
              <a:rPr lang="ko-KR" altLang="en-US" dirty="0">
                <a:solidFill>
                  <a:srgbClr val="376092"/>
                </a:solidFill>
              </a:rPr>
              <a:t>을 맞추어 모델 예측 성능을 높임</a:t>
            </a:r>
            <a:endParaRPr lang="en-US" altLang="ko-KR" dirty="0">
              <a:solidFill>
                <a:srgbClr val="376092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376092"/>
                </a:solidFill>
              </a:rPr>
              <a:t>Startified</a:t>
            </a:r>
            <a:r>
              <a:rPr lang="en-US" altLang="ko-KR" dirty="0">
                <a:solidFill>
                  <a:srgbClr val="376092"/>
                </a:solidFill>
              </a:rPr>
              <a:t> – </a:t>
            </a:r>
            <a:r>
              <a:rPr lang="en-US" altLang="ko-KR" dirty="0" err="1">
                <a:solidFill>
                  <a:srgbClr val="376092"/>
                </a:solidFill>
              </a:rPr>
              <a:t>kfold</a:t>
            </a:r>
            <a:r>
              <a:rPr lang="en-US" altLang="ko-KR" dirty="0">
                <a:solidFill>
                  <a:srgbClr val="376092"/>
                </a:solidFill>
              </a:rPr>
              <a:t> Cross Validation </a:t>
            </a:r>
            <a:r>
              <a:rPr lang="ko-KR" altLang="en-US" dirty="0">
                <a:solidFill>
                  <a:srgbClr val="376092"/>
                </a:solidFill>
              </a:rPr>
              <a:t>을 진행함으로써 특정 데이터가 한쪽으로 치우쳐 학습 및 검증되는 것을 방지함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533FB5-D174-B334-1BBD-841ABD5C7E4A}"/>
              </a:ext>
            </a:extLst>
          </p:cNvPr>
          <p:cNvSpPr txBox="1"/>
          <p:nvPr/>
        </p:nvSpPr>
        <p:spPr>
          <a:xfrm>
            <a:off x="10972800" y="2497346"/>
            <a:ext cx="4121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Noto Sans KR Bold" panose="020B0800000000000000" pitchFamily="50" charset="-127"/>
                <a:ea typeface="Noto Sans KR Bold" panose="020B0800000000000000" pitchFamily="50" charset="-127"/>
              </a:rPr>
              <a:t>Step2.Scaling</a:t>
            </a:r>
          </a:p>
          <a:p>
            <a:r>
              <a:rPr lang="en-US" altLang="ko-KR" sz="3000" b="1" dirty="0">
                <a:latin typeface="Noto Sans KR Bold" panose="020B0800000000000000" pitchFamily="50" charset="-127"/>
                <a:ea typeface="Noto Sans KR Bold" panose="020B0800000000000000" pitchFamily="50" charset="-127"/>
              </a:rPr>
              <a:t> </a:t>
            </a:r>
            <a:endParaRPr lang="ko-KR" altLang="en-US" sz="3000" b="1" dirty="0">
              <a:latin typeface="Noto Sans KR Bold" panose="020B0800000000000000" pitchFamily="50" charset="-127"/>
              <a:ea typeface="Noto Sans KR Bold" panose="020B0800000000000000" pitchFamily="50" charset="-127"/>
            </a:endParaRPr>
          </a:p>
        </p:txBody>
      </p:sp>
      <p:pic>
        <p:nvPicPr>
          <p:cNvPr id="3080" name="Picture 8" descr="Data Splitting Strategies — Applied Machine Learning in Python">
            <a:extLst>
              <a:ext uri="{FF2B5EF4-FFF2-40B4-BE49-F238E27FC236}">
                <a16:creationId xmlns:a16="http://schemas.microsoft.com/office/drawing/2014/main" id="{AD2983B8-E321-03AC-ADBF-AFE624C76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423" y="5752885"/>
            <a:ext cx="5775977" cy="370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A23250-642E-9B3A-44A5-4BB91EAC7B2F}"/>
              </a:ext>
            </a:extLst>
          </p:cNvPr>
          <p:cNvSpPr txBox="1"/>
          <p:nvPr/>
        </p:nvSpPr>
        <p:spPr>
          <a:xfrm>
            <a:off x="9296400" y="3070245"/>
            <a:ext cx="6858000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376092"/>
                </a:solidFill>
              </a:rPr>
              <a:t>MinMaxScaler</a:t>
            </a:r>
            <a:r>
              <a:rPr lang="en-US" altLang="ko-KR" dirty="0">
                <a:solidFill>
                  <a:srgbClr val="376092"/>
                </a:solidFill>
              </a:rPr>
              <a:t> (</a:t>
            </a:r>
            <a:r>
              <a:rPr lang="ko-KR" altLang="en-US" dirty="0">
                <a:solidFill>
                  <a:srgbClr val="376092"/>
                </a:solidFill>
              </a:rPr>
              <a:t>정규화</a:t>
            </a:r>
            <a:r>
              <a:rPr lang="en-US" altLang="ko-KR" dirty="0">
                <a:solidFill>
                  <a:srgbClr val="376092"/>
                </a:solidFill>
              </a:rPr>
              <a:t>)</a:t>
            </a:r>
            <a:r>
              <a:rPr lang="ko-KR" altLang="en-US" dirty="0">
                <a:solidFill>
                  <a:srgbClr val="376092"/>
                </a:solidFill>
              </a:rPr>
              <a:t>를 진행하여 </a:t>
            </a:r>
            <a:r>
              <a:rPr lang="en-US" altLang="ko-KR" dirty="0">
                <a:solidFill>
                  <a:srgbClr val="376092"/>
                </a:solidFill>
              </a:rPr>
              <a:t>0~1 </a:t>
            </a:r>
            <a:r>
              <a:rPr lang="ko-KR" altLang="en-US" dirty="0">
                <a:solidFill>
                  <a:srgbClr val="376092"/>
                </a:solidFill>
              </a:rPr>
              <a:t>사이 값으로 </a:t>
            </a:r>
            <a:r>
              <a:rPr lang="en-US" altLang="ko-KR" dirty="0">
                <a:solidFill>
                  <a:srgbClr val="376092"/>
                </a:solidFill>
              </a:rPr>
              <a:t>scaling</a:t>
            </a:r>
            <a:r>
              <a:rPr lang="ko-KR" altLang="en-US" dirty="0">
                <a:solidFill>
                  <a:srgbClr val="376092"/>
                </a:solidFill>
              </a:rPr>
              <a:t>을 진행하였고 해당 방법론을 통해 모델 성능 향상을 기대하였음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AFD039-8716-A88C-A304-0D6A81969732}"/>
              </a:ext>
            </a:extLst>
          </p:cNvPr>
          <p:cNvSpPr txBox="1"/>
          <p:nvPr/>
        </p:nvSpPr>
        <p:spPr>
          <a:xfrm>
            <a:off x="1676400" y="5273091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SMOTE(Synthetic Minority Over-sampling Techniques)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37994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419100"/>
            <a:ext cx="1532619" cy="5465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9188" y="464482"/>
            <a:ext cx="3861070" cy="21129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78239" y="548893"/>
            <a:ext cx="28571" cy="298239"/>
            <a:chOff x="1712652" y="327440"/>
            <a:chExt cx="28571" cy="29823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2652" y="327440"/>
              <a:ext cx="28571" cy="29823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0004" y="2620890"/>
            <a:ext cx="810995" cy="8175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90004" y="5642942"/>
            <a:ext cx="893453" cy="8175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25200" y="2517428"/>
            <a:ext cx="893453" cy="8175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89524" y="5717205"/>
            <a:ext cx="919338" cy="8175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-289286"/>
            <a:ext cx="896276" cy="10734107"/>
            <a:chOff x="0" y="-289286"/>
            <a:chExt cx="896276" cy="107341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-289286"/>
              <a:ext cx="896276" cy="10734107"/>
            </a:xfrm>
            <a:prstGeom prst="rect">
              <a:avLst/>
            </a:prstGeom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28976A-E579-C817-D5BD-8A2CF873B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C3FD2B-1E0D-1CDD-9AA1-1DDE16AA3ED8}"/>
              </a:ext>
            </a:extLst>
          </p:cNvPr>
          <p:cNvSpPr txBox="1">
            <a:spLocks/>
          </p:cNvSpPr>
          <p:nvPr/>
        </p:nvSpPr>
        <p:spPr>
          <a:xfrm>
            <a:off x="5102221" y="2750210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816C4A-BE3C-0D3D-B9C4-7ACD53E24996}"/>
              </a:ext>
            </a:extLst>
          </p:cNvPr>
          <p:cNvSpPr txBox="1">
            <a:spLocks/>
          </p:cNvSpPr>
          <p:nvPr/>
        </p:nvSpPr>
        <p:spPr>
          <a:xfrm>
            <a:off x="5101609" y="5759334"/>
            <a:ext cx="4531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데이터 수집 및 </a:t>
            </a:r>
            <a:r>
              <a:rPr lang="ko-KR" altLang="en-US" sz="3200" dirty="0" err="1">
                <a:latin typeface="+mj-ea"/>
                <a:ea typeface="+mj-ea"/>
              </a:rPr>
              <a:t>전처리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9A2D36-9156-1ED3-A1EC-572EF74455A8}"/>
              </a:ext>
            </a:extLst>
          </p:cNvPr>
          <p:cNvSpPr txBox="1"/>
          <p:nvPr/>
        </p:nvSpPr>
        <p:spPr>
          <a:xfrm>
            <a:off x="5101610" y="3436695"/>
            <a:ext cx="5116797" cy="1294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01 </a:t>
            </a:r>
            <a:r>
              <a:rPr lang="ko-KR" altLang="en-US" dirty="0">
                <a:latin typeface="+mn-ea"/>
              </a:rPr>
              <a:t>프로젝트 목적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02 </a:t>
            </a:r>
            <a:r>
              <a:rPr lang="ko-KR" altLang="en-US" dirty="0">
                <a:latin typeface="+mn-ea"/>
              </a:rPr>
              <a:t>배경 및 필요성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03 </a:t>
            </a:r>
            <a:r>
              <a:rPr lang="ko-KR" altLang="en-US" dirty="0">
                <a:latin typeface="+mn-ea"/>
              </a:rPr>
              <a:t>대안 신용 평가 </a:t>
            </a:r>
            <a:r>
              <a:rPr lang="ko-KR" altLang="en-US" dirty="0" err="1">
                <a:latin typeface="+mn-ea"/>
              </a:rPr>
              <a:t>모델로서의</a:t>
            </a:r>
            <a:r>
              <a:rPr lang="ko-KR" altLang="en-US" dirty="0">
                <a:latin typeface="+mn-ea"/>
              </a:rPr>
              <a:t> 차별성 및 독창성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854368-B807-CEFF-E27D-C05220B04C9B}"/>
              </a:ext>
            </a:extLst>
          </p:cNvPr>
          <p:cNvSpPr txBox="1"/>
          <p:nvPr/>
        </p:nvSpPr>
        <p:spPr>
          <a:xfrm>
            <a:off x="5101609" y="6448289"/>
            <a:ext cx="5116797" cy="171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01 </a:t>
            </a:r>
            <a:r>
              <a:rPr lang="ko-KR" altLang="en-US" dirty="0">
                <a:latin typeface="+mn-ea"/>
              </a:rPr>
              <a:t>미시경제 지표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02 </a:t>
            </a:r>
            <a:r>
              <a:rPr lang="ko-KR" altLang="en-US" dirty="0">
                <a:latin typeface="+mn-ea"/>
              </a:rPr>
              <a:t>거시경제 지표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03 </a:t>
            </a:r>
            <a:r>
              <a:rPr lang="ko-KR" altLang="en-US" dirty="0">
                <a:latin typeface="+mn-ea"/>
              </a:rPr>
              <a:t>인적자원 지표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04 Baseline </a:t>
            </a:r>
            <a:r>
              <a:rPr lang="ko-KR" altLang="en-US" dirty="0" err="1">
                <a:latin typeface="+mn-ea"/>
              </a:rPr>
              <a:t>전처리</a:t>
            </a:r>
            <a:r>
              <a:rPr lang="ko-KR" altLang="en-US" dirty="0">
                <a:latin typeface="+mn-ea"/>
              </a:rPr>
              <a:t> 지표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781A3A-515D-D1F8-7434-0A42A4F5C72E}"/>
              </a:ext>
            </a:extLst>
          </p:cNvPr>
          <p:cNvSpPr txBox="1">
            <a:spLocks/>
          </p:cNvSpPr>
          <p:nvPr/>
        </p:nvSpPr>
        <p:spPr>
          <a:xfrm>
            <a:off x="11975826" y="5862882"/>
            <a:ext cx="2383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참고 문헌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55177-7799-6BDD-BCD2-16EC2F0EBD35}"/>
              </a:ext>
            </a:extLst>
          </p:cNvPr>
          <p:cNvSpPr txBox="1">
            <a:spLocks/>
          </p:cNvSpPr>
          <p:nvPr/>
        </p:nvSpPr>
        <p:spPr>
          <a:xfrm>
            <a:off x="11898032" y="2673737"/>
            <a:ext cx="2383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분석 모형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56933-73E9-1AF2-984E-0AA3273EC7DD}"/>
              </a:ext>
            </a:extLst>
          </p:cNvPr>
          <p:cNvSpPr txBox="1"/>
          <p:nvPr/>
        </p:nvSpPr>
        <p:spPr>
          <a:xfrm>
            <a:off x="11677755" y="3334985"/>
            <a:ext cx="5116797" cy="171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+mn-ea"/>
              </a:rPr>
              <a:t>01 </a:t>
            </a:r>
            <a:r>
              <a:rPr lang="ko-KR" altLang="en-US" sz="1800" dirty="0">
                <a:latin typeface="+mn-ea"/>
              </a:rPr>
              <a:t>데이터 불균형 및 정규화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+mn-ea"/>
              </a:rPr>
              <a:t>02 </a:t>
            </a:r>
            <a:r>
              <a:rPr lang="ko-KR" altLang="en-US" sz="1800" dirty="0">
                <a:latin typeface="+mn-ea"/>
              </a:rPr>
              <a:t>모델 선정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+mn-ea"/>
              </a:rPr>
              <a:t>03 </a:t>
            </a:r>
            <a:r>
              <a:rPr lang="ko-KR" altLang="en-US" sz="1800" dirty="0">
                <a:latin typeface="+mn-ea"/>
              </a:rPr>
              <a:t>모델 결과 해석 </a:t>
            </a:r>
            <a:r>
              <a:rPr lang="en-US" altLang="ko-KR" sz="1800" dirty="0">
                <a:latin typeface="+mn-ea"/>
              </a:rPr>
              <a:t>– feature importance</a:t>
            </a:r>
            <a:endParaRPr lang="ko-KR" altLang="en-US" sz="1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+mn-ea"/>
              </a:rPr>
              <a:t>04 </a:t>
            </a:r>
            <a:r>
              <a:rPr lang="ko-KR" altLang="en-US" sz="1800" dirty="0">
                <a:latin typeface="+mn-ea"/>
              </a:rPr>
              <a:t>모델 결과 해석 </a:t>
            </a:r>
            <a:r>
              <a:rPr lang="en-US" altLang="ko-KR" sz="1800" dirty="0">
                <a:latin typeface="+mn-ea"/>
              </a:rPr>
              <a:t>– SHAP Value</a:t>
            </a:r>
            <a:endParaRPr lang="ko-KR" altLang="en-US" sz="1800" dirty="0">
              <a:latin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1021">
            <a:extLst>
              <a:ext uri="{FF2B5EF4-FFF2-40B4-BE49-F238E27FC236}">
                <a16:creationId xmlns:a16="http://schemas.microsoft.com/office/drawing/2014/main" id="{86E04601-8B84-4AB0-9052-F891C779D4E4}"/>
              </a:ext>
            </a:extLst>
          </p:cNvPr>
          <p:cNvGrpSpPr/>
          <p:nvPr/>
        </p:nvGrpSpPr>
        <p:grpSpPr>
          <a:xfrm>
            <a:off x="914400" y="758929"/>
            <a:ext cx="856449" cy="271292"/>
            <a:chOff x="952381" y="758929"/>
            <a:chExt cx="727023" cy="234274"/>
          </a:xfrm>
        </p:grpSpPr>
        <p:pic>
          <p:nvPicPr>
            <p:cNvPr id="51" name="Object 76">
              <a:extLst>
                <a:ext uri="{FF2B5EF4-FFF2-40B4-BE49-F238E27FC236}">
                  <a16:creationId xmlns:a16="http://schemas.microsoft.com/office/drawing/2014/main" id="{87642584-2AC4-CFE2-81BA-9A71114B4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64DE52-ED0D-8CD7-FA3C-4A0A1C27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EAD31-FE1B-9D4E-0ABE-97292D2A5987}"/>
              </a:ext>
            </a:extLst>
          </p:cNvPr>
          <p:cNvSpPr txBox="1"/>
          <p:nvPr/>
        </p:nvSpPr>
        <p:spPr>
          <a:xfrm>
            <a:off x="766642" y="1008362"/>
            <a:ext cx="593895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00" dirty="0">
                <a:solidFill>
                  <a:srgbClr val="4D78B0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분석 모형 및 방법론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93CC3-C821-349C-33EB-04EF2C3D3652}"/>
              </a:ext>
            </a:extLst>
          </p:cNvPr>
          <p:cNvSpPr txBox="1"/>
          <p:nvPr/>
        </p:nvSpPr>
        <p:spPr>
          <a:xfrm>
            <a:off x="864729" y="1864658"/>
            <a:ext cx="237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1AD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모델 선정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449C931F-ECFD-F1E9-2920-860FEDCD9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790793"/>
              </p:ext>
            </p:extLst>
          </p:nvPr>
        </p:nvGraphicFramePr>
        <p:xfrm>
          <a:off x="1587732" y="3926018"/>
          <a:ext cx="14261868" cy="286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6978">
                  <a:extLst>
                    <a:ext uri="{9D8B030D-6E8A-4147-A177-3AD203B41FA5}">
                      <a16:colId xmlns:a16="http://schemas.microsoft.com/office/drawing/2014/main" val="968984568"/>
                    </a:ext>
                  </a:extLst>
                </a:gridCol>
                <a:gridCol w="2376978">
                  <a:extLst>
                    <a:ext uri="{9D8B030D-6E8A-4147-A177-3AD203B41FA5}">
                      <a16:colId xmlns:a16="http://schemas.microsoft.com/office/drawing/2014/main" val="563834364"/>
                    </a:ext>
                  </a:extLst>
                </a:gridCol>
                <a:gridCol w="2376978">
                  <a:extLst>
                    <a:ext uri="{9D8B030D-6E8A-4147-A177-3AD203B41FA5}">
                      <a16:colId xmlns:a16="http://schemas.microsoft.com/office/drawing/2014/main" val="2974621959"/>
                    </a:ext>
                  </a:extLst>
                </a:gridCol>
                <a:gridCol w="2376978">
                  <a:extLst>
                    <a:ext uri="{9D8B030D-6E8A-4147-A177-3AD203B41FA5}">
                      <a16:colId xmlns:a16="http://schemas.microsoft.com/office/drawing/2014/main" val="497138792"/>
                    </a:ext>
                  </a:extLst>
                </a:gridCol>
                <a:gridCol w="2376978">
                  <a:extLst>
                    <a:ext uri="{9D8B030D-6E8A-4147-A177-3AD203B41FA5}">
                      <a16:colId xmlns:a16="http://schemas.microsoft.com/office/drawing/2014/main" val="2858331003"/>
                    </a:ext>
                  </a:extLst>
                </a:gridCol>
                <a:gridCol w="2376978">
                  <a:extLst>
                    <a:ext uri="{9D8B030D-6E8A-4147-A177-3AD203B41FA5}">
                      <a16:colId xmlns:a16="http://schemas.microsoft.com/office/drawing/2014/main" val="606433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RandomForest</a:t>
                      </a:r>
                      <a:endParaRPr lang="ko-KR" altLang="en-US" b="1" dirty="0"/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XGBoost</a:t>
                      </a:r>
                      <a:endParaRPr lang="ko-KR" altLang="en-US" b="1" dirty="0"/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LightGBM</a:t>
                      </a:r>
                      <a:endParaRPr lang="ko-KR" altLang="en-US" b="1" dirty="0"/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CatBoost</a:t>
                      </a:r>
                      <a:endParaRPr lang="ko-KR" altLang="en-US" b="1" dirty="0"/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ANN(Artificial Neural Network)</a:t>
                      </a:r>
                      <a:endParaRPr lang="ko-KR" altLang="en-US" b="1" dirty="0"/>
                    </a:p>
                  </a:txBody>
                  <a:tcP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012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Accuracy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0.940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200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Recall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0.974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0.974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0.978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0.974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796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Precision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0.956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0.958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97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AUPRC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0.948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0.948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0.946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68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F1_score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0.940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549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AUROC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0.998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0.998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0.965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0.998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0.992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17615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F32D73A-056E-68EE-3A34-556C3B828910}"/>
              </a:ext>
            </a:extLst>
          </p:cNvPr>
          <p:cNvSpPr txBox="1"/>
          <p:nvPr/>
        </p:nvSpPr>
        <p:spPr>
          <a:xfrm>
            <a:off x="1557671" y="2258812"/>
            <a:ext cx="9144000" cy="1398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376092"/>
                </a:solidFill>
              </a:rPr>
              <a:t>한가지 평가지표보다는 다양한 평가지표를 활용하여 모델 결과의 신뢰성을 높임</a:t>
            </a:r>
            <a:endParaRPr lang="en-US" altLang="ko-KR" dirty="0">
              <a:solidFill>
                <a:srgbClr val="376092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376092"/>
                </a:solidFill>
              </a:rPr>
              <a:t>1</a:t>
            </a:r>
            <a:r>
              <a:rPr lang="ko-KR" altLang="en-US" dirty="0">
                <a:solidFill>
                  <a:srgbClr val="376092"/>
                </a:solidFill>
              </a:rPr>
              <a:t>가지 </a:t>
            </a:r>
            <a:r>
              <a:rPr lang="en-US" altLang="ko-KR" dirty="0">
                <a:solidFill>
                  <a:srgbClr val="376092"/>
                </a:solidFill>
              </a:rPr>
              <a:t>bagging </a:t>
            </a:r>
            <a:r>
              <a:rPr lang="ko-KR" altLang="en-US" dirty="0">
                <a:solidFill>
                  <a:srgbClr val="376092"/>
                </a:solidFill>
              </a:rPr>
              <a:t>모델 및 </a:t>
            </a:r>
            <a:r>
              <a:rPr lang="en-US" altLang="ko-KR" dirty="0">
                <a:solidFill>
                  <a:srgbClr val="376092"/>
                </a:solidFill>
              </a:rPr>
              <a:t>3</a:t>
            </a:r>
            <a:r>
              <a:rPr lang="ko-KR" altLang="en-US" dirty="0">
                <a:solidFill>
                  <a:srgbClr val="376092"/>
                </a:solidFill>
              </a:rPr>
              <a:t>가지 </a:t>
            </a:r>
            <a:r>
              <a:rPr lang="en-US" altLang="ko-KR" dirty="0">
                <a:solidFill>
                  <a:srgbClr val="376092"/>
                </a:solidFill>
              </a:rPr>
              <a:t>boosting </a:t>
            </a:r>
            <a:r>
              <a:rPr lang="ko-KR" altLang="en-US" dirty="0">
                <a:solidFill>
                  <a:srgbClr val="376092"/>
                </a:solidFill>
              </a:rPr>
              <a:t>이진 분류 앙상블 모델을 활용함</a:t>
            </a:r>
            <a:endParaRPr lang="en-US" altLang="ko-KR" dirty="0">
              <a:solidFill>
                <a:srgbClr val="376092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376092"/>
                </a:solidFill>
              </a:rPr>
              <a:t>또한 대표적인 </a:t>
            </a:r>
            <a:r>
              <a:rPr lang="en-US" altLang="ko-KR" dirty="0">
                <a:solidFill>
                  <a:srgbClr val="376092"/>
                </a:solidFill>
              </a:rPr>
              <a:t>ANN </a:t>
            </a:r>
            <a:r>
              <a:rPr lang="ko-KR" altLang="en-US" dirty="0">
                <a:solidFill>
                  <a:srgbClr val="376092"/>
                </a:solidFill>
              </a:rPr>
              <a:t>모델을 학습하여 앙상블 모델과의 성능 비교를 진행하였음</a:t>
            </a:r>
            <a:endParaRPr lang="en-US" altLang="ko-KR" dirty="0">
              <a:solidFill>
                <a:srgbClr val="376092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376092"/>
                </a:solidFill>
              </a:rPr>
              <a:t>평가지표 선정 </a:t>
            </a:r>
            <a:r>
              <a:rPr lang="en-US" altLang="ko-KR" dirty="0">
                <a:solidFill>
                  <a:srgbClr val="376092"/>
                </a:solidFill>
              </a:rPr>
              <a:t>: </a:t>
            </a:r>
            <a:r>
              <a:rPr lang="en-US" altLang="ko-KR" b="1" dirty="0">
                <a:solidFill>
                  <a:srgbClr val="376092"/>
                </a:solidFill>
              </a:rPr>
              <a:t>Accuracy, Recall, Precision,  AUPRC,  F1_Score,  AUROC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432F15-ED6A-CA07-4ACD-C75F2696A6BF}"/>
              </a:ext>
            </a:extLst>
          </p:cNvPr>
          <p:cNvSpPr/>
          <p:nvPr/>
        </p:nvSpPr>
        <p:spPr>
          <a:xfrm>
            <a:off x="6324600" y="3902349"/>
            <a:ext cx="2362200" cy="2865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표 6">
            <a:extLst>
              <a:ext uri="{FF2B5EF4-FFF2-40B4-BE49-F238E27FC236}">
                <a16:creationId xmlns:a16="http://schemas.microsoft.com/office/drawing/2014/main" id="{0648061C-F60A-94EA-5B20-06C292232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595617"/>
              </p:ext>
            </p:extLst>
          </p:nvPr>
        </p:nvGraphicFramePr>
        <p:xfrm>
          <a:off x="1587732" y="8231526"/>
          <a:ext cx="14261863" cy="1317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409">
                  <a:extLst>
                    <a:ext uri="{9D8B030D-6E8A-4147-A177-3AD203B41FA5}">
                      <a16:colId xmlns:a16="http://schemas.microsoft.com/office/drawing/2014/main" val="398212191"/>
                    </a:ext>
                  </a:extLst>
                </a:gridCol>
                <a:gridCol w="2037409">
                  <a:extLst>
                    <a:ext uri="{9D8B030D-6E8A-4147-A177-3AD203B41FA5}">
                      <a16:colId xmlns:a16="http://schemas.microsoft.com/office/drawing/2014/main" val="1759077664"/>
                    </a:ext>
                  </a:extLst>
                </a:gridCol>
                <a:gridCol w="2037409">
                  <a:extLst>
                    <a:ext uri="{9D8B030D-6E8A-4147-A177-3AD203B41FA5}">
                      <a16:colId xmlns:a16="http://schemas.microsoft.com/office/drawing/2014/main" val="488156683"/>
                    </a:ext>
                  </a:extLst>
                </a:gridCol>
                <a:gridCol w="2037409">
                  <a:extLst>
                    <a:ext uri="{9D8B030D-6E8A-4147-A177-3AD203B41FA5}">
                      <a16:colId xmlns:a16="http://schemas.microsoft.com/office/drawing/2014/main" val="1102644266"/>
                    </a:ext>
                  </a:extLst>
                </a:gridCol>
                <a:gridCol w="2037409">
                  <a:extLst>
                    <a:ext uri="{9D8B030D-6E8A-4147-A177-3AD203B41FA5}">
                      <a16:colId xmlns:a16="http://schemas.microsoft.com/office/drawing/2014/main" val="3409131528"/>
                    </a:ext>
                  </a:extLst>
                </a:gridCol>
                <a:gridCol w="2037409">
                  <a:extLst>
                    <a:ext uri="{9D8B030D-6E8A-4147-A177-3AD203B41FA5}">
                      <a16:colId xmlns:a16="http://schemas.microsoft.com/office/drawing/2014/main" val="2121412619"/>
                    </a:ext>
                  </a:extLst>
                </a:gridCol>
                <a:gridCol w="2037409">
                  <a:extLst>
                    <a:ext uri="{9D8B030D-6E8A-4147-A177-3AD203B41FA5}">
                      <a16:colId xmlns:a16="http://schemas.microsoft.com/office/drawing/2014/main" val="1702352036"/>
                    </a:ext>
                  </a:extLst>
                </a:gridCol>
              </a:tblGrid>
              <a:tr h="946482"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solidFill>
                            <a:schemeClr val="bg1"/>
                          </a:solidFill>
                          <a:latin typeface=""/>
                        </a:rPr>
                        <a:t>Model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solidFill>
                            <a:schemeClr val="bg1"/>
                          </a:solidFill>
                          <a:latin typeface=""/>
                        </a:rPr>
                        <a:t>Accuracy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solidFill>
                            <a:schemeClr val="bg1"/>
                          </a:solidFill>
                          <a:latin typeface=""/>
                        </a:rPr>
                        <a:t>Recall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"/>
                        </a:rPr>
                        <a:t>Precision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solidFill>
                            <a:schemeClr val="bg1"/>
                          </a:solidFill>
                          <a:latin typeface=""/>
                        </a:rPr>
                        <a:t>AUPRC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solidFill>
                            <a:schemeClr val="bg1"/>
                          </a:solidFill>
                          <a:latin typeface=""/>
                        </a:rPr>
                        <a:t>F1_score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solidFill>
                            <a:schemeClr val="bg1"/>
                          </a:solidFill>
                          <a:latin typeface=""/>
                        </a:rPr>
                        <a:t>AUROC</a:t>
                      </a:r>
                      <a:endParaRPr lang="ko-Kore-KR" altLang="en-US" dirty="0">
                        <a:solidFill>
                          <a:schemeClr val="bg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48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b="0" i="0" kern="1200" dirty="0" err="1">
                          <a:solidFill>
                            <a:schemeClr val="tx1"/>
                          </a:solidFill>
                          <a:effectLst/>
                          <a:latin typeface=""/>
                          <a:ea typeface="+mn-ea"/>
                          <a:cs typeface="+mn-cs"/>
                        </a:rPr>
                        <a:t>XGBoost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solidFill>
                            <a:schemeClr val="tx1"/>
                          </a:solidFill>
                          <a:latin typeface=""/>
                        </a:rPr>
                        <a:t>0.966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solidFill>
                            <a:schemeClr val="tx1"/>
                          </a:solidFill>
                          <a:latin typeface=""/>
                        </a:rPr>
                        <a:t>0.974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solidFill>
                            <a:schemeClr val="tx1"/>
                          </a:solidFill>
                          <a:latin typeface=""/>
                        </a:rPr>
                        <a:t>0.961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solidFill>
                            <a:schemeClr val="tx1"/>
                          </a:solidFill>
                          <a:latin typeface=""/>
                        </a:rPr>
                        <a:t>0.948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solidFill>
                            <a:schemeClr val="tx1"/>
                          </a:solidFill>
                          <a:latin typeface=""/>
                        </a:rPr>
                        <a:t>0.966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dirty="0">
                          <a:solidFill>
                            <a:schemeClr val="tx1"/>
                          </a:solidFill>
                          <a:latin typeface=""/>
                        </a:rPr>
                        <a:t>0.998</a:t>
                      </a:r>
                      <a:endParaRPr lang="ko-Kore-KR" altLang="en-US" dirty="0">
                        <a:solidFill>
                          <a:schemeClr val="tx1"/>
                        </a:solidFill>
                        <a:latin typeface="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040757"/>
                  </a:ext>
                </a:extLst>
              </a:tr>
            </a:tbl>
          </a:graphicData>
        </a:graphic>
      </p:graphicFrame>
      <p:pic>
        <p:nvPicPr>
          <p:cNvPr id="14" name="그래픽 13" descr="아래쪽 화살표 단색으로 채워진">
            <a:extLst>
              <a:ext uri="{FF2B5EF4-FFF2-40B4-BE49-F238E27FC236}">
                <a16:creationId xmlns:a16="http://schemas.microsoft.com/office/drawing/2014/main" id="{02634742-ED6D-DFD7-4A69-DA9EB84DB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2850" y="7027057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5E6562-5ABD-A3C8-AFDF-57BCCE3E4788}"/>
              </a:ext>
            </a:extLst>
          </p:cNvPr>
          <p:cNvSpPr txBox="1"/>
          <p:nvPr/>
        </p:nvSpPr>
        <p:spPr>
          <a:xfrm>
            <a:off x="8470958" y="727829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성능 및 범용성이 높은 최종모델 선정</a:t>
            </a:r>
          </a:p>
        </p:txBody>
      </p:sp>
    </p:spTree>
    <p:extLst>
      <p:ext uri="{BB962C8B-B14F-4D97-AF65-F5344CB8AC3E}">
        <p14:creationId xmlns:p14="http://schemas.microsoft.com/office/powerpoint/2010/main" val="3114110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1021">
            <a:extLst>
              <a:ext uri="{FF2B5EF4-FFF2-40B4-BE49-F238E27FC236}">
                <a16:creationId xmlns:a16="http://schemas.microsoft.com/office/drawing/2014/main" id="{86E04601-8B84-4AB0-9052-F891C779D4E4}"/>
              </a:ext>
            </a:extLst>
          </p:cNvPr>
          <p:cNvGrpSpPr/>
          <p:nvPr/>
        </p:nvGrpSpPr>
        <p:grpSpPr>
          <a:xfrm>
            <a:off x="914400" y="758929"/>
            <a:ext cx="856449" cy="271292"/>
            <a:chOff x="952381" y="758929"/>
            <a:chExt cx="727023" cy="234274"/>
          </a:xfrm>
        </p:grpSpPr>
        <p:pic>
          <p:nvPicPr>
            <p:cNvPr id="51" name="Object 76">
              <a:extLst>
                <a:ext uri="{FF2B5EF4-FFF2-40B4-BE49-F238E27FC236}">
                  <a16:creationId xmlns:a16="http://schemas.microsoft.com/office/drawing/2014/main" id="{87642584-2AC4-CFE2-81BA-9A71114B4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64DE52-ED0D-8CD7-FA3C-4A0A1C27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EAD31-FE1B-9D4E-0ABE-97292D2A5987}"/>
              </a:ext>
            </a:extLst>
          </p:cNvPr>
          <p:cNvSpPr txBox="1"/>
          <p:nvPr/>
        </p:nvSpPr>
        <p:spPr>
          <a:xfrm>
            <a:off x="766642" y="1008362"/>
            <a:ext cx="593895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00" dirty="0">
                <a:solidFill>
                  <a:srgbClr val="4D78B0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분석 모형 및 방법론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93CC3-C821-349C-33EB-04EF2C3D3652}"/>
              </a:ext>
            </a:extLst>
          </p:cNvPr>
          <p:cNvSpPr txBox="1"/>
          <p:nvPr/>
        </p:nvSpPr>
        <p:spPr>
          <a:xfrm>
            <a:off x="864728" y="1864658"/>
            <a:ext cx="576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1AD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모델 결과 해석 </a:t>
            </a:r>
            <a:r>
              <a:rPr lang="en-US" altLang="ko-KR" dirty="0">
                <a:solidFill>
                  <a:srgbClr val="4471AD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– Feature importance</a:t>
            </a:r>
            <a:endParaRPr lang="ko-KR" altLang="en-US" dirty="0">
              <a:solidFill>
                <a:srgbClr val="4471AD"/>
              </a:solidFill>
              <a:latin typeface="Noto Sans KR Bold" panose="020B0800000000000000" pitchFamily="50" charset="-127"/>
              <a:ea typeface="Noto Sans KR Bold" panose="020B08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E305A-F95A-9A9C-5A39-BC8843661492}"/>
              </a:ext>
            </a:extLst>
          </p:cNvPr>
          <p:cNvSpPr txBox="1"/>
          <p:nvPr/>
        </p:nvSpPr>
        <p:spPr>
          <a:xfrm>
            <a:off x="864728" y="2628693"/>
            <a:ext cx="10793872" cy="579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300" b="1" dirty="0"/>
              <a:t>변수 중요도</a:t>
            </a:r>
            <a:r>
              <a:rPr lang="en-US" altLang="ko-KR" sz="2300" b="1" dirty="0"/>
              <a:t>(feature importance)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376092"/>
                </a:solidFill>
              </a:rPr>
              <a:t>변수 중요도란  학습된 모형에 대하여 반응 변수와의 관련성 또는 예측 관점에서 각 변수들의 영향력을 수치화 함</a:t>
            </a:r>
            <a:endParaRPr lang="en-US" altLang="ko-KR" dirty="0">
              <a:solidFill>
                <a:srgbClr val="376092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376092"/>
                </a:solidFill>
              </a:rPr>
              <a:t>특정 변수가 모델의 예측에 어떻게 영향을 끼치는지 만을 보여주는 지표</a:t>
            </a:r>
            <a:endParaRPr lang="en-US" altLang="ko-KR" dirty="0">
              <a:solidFill>
                <a:srgbClr val="376092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2300" b="1" dirty="0"/>
              <a:t>단점</a:t>
            </a:r>
            <a:endParaRPr lang="en-US" altLang="ko-KR" sz="23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376092"/>
                </a:solidFill>
              </a:rPr>
              <a:t>해석이 불가능하고</a:t>
            </a:r>
            <a:r>
              <a:rPr lang="en-US" altLang="ko-KR" dirty="0">
                <a:solidFill>
                  <a:srgbClr val="376092"/>
                </a:solidFill>
              </a:rPr>
              <a:t> </a:t>
            </a:r>
            <a:r>
              <a:rPr lang="ko-KR" altLang="en-US" dirty="0">
                <a:solidFill>
                  <a:srgbClr val="376092"/>
                </a:solidFill>
              </a:rPr>
              <a:t>변수 중요도 측정 기준별로 중요 변수가 달라짐</a:t>
            </a:r>
            <a:endParaRPr lang="en-US" altLang="ko-KR" dirty="0">
              <a:solidFill>
                <a:srgbClr val="376092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376092"/>
                </a:solidFill>
              </a:rPr>
              <a:t>변수의 중요도만 알 수 있고</a:t>
            </a:r>
            <a:r>
              <a:rPr lang="en-US" altLang="ko-KR" dirty="0">
                <a:solidFill>
                  <a:srgbClr val="376092"/>
                </a:solidFill>
              </a:rPr>
              <a:t>, </a:t>
            </a:r>
            <a:r>
              <a:rPr lang="ko-KR" altLang="en-US" dirty="0">
                <a:solidFill>
                  <a:srgbClr val="376092"/>
                </a:solidFill>
              </a:rPr>
              <a:t>얼마나 어떻게 영향을 미치는지 </a:t>
            </a:r>
            <a:r>
              <a:rPr lang="en-US" altLang="ko-KR" dirty="0">
                <a:solidFill>
                  <a:srgbClr val="376092"/>
                </a:solidFill>
              </a:rPr>
              <a:t>(</a:t>
            </a:r>
            <a:r>
              <a:rPr lang="ko-KR" altLang="en-US" dirty="0">
                <a:solidFill>
                  <a:srgbClr val="376092"/>
                </a:solidFill>
              </a:rPr>
              <a:t>양수</a:t>
            </a:r>
            <a:r>
              <a:rPr lang="en-US" altLang="ko-KR" dirty="0">
                <a:solidFill>
                  <a:srgbClr val="376092"/>
                </a:solidFill>
              </a:rPr>
              <a:t>/</a:t>
            </a:r>
            <a:r>
              <a:rPr lang="ko-KR" altLang="en-US" dirty="0">
                <a:solidFill>
                  <a:srgbClr val="376092"/>
                </a:solidFill>
              </a:rPr>
              <a:t>음수</a:t>
            </a:r>
            <a:r>
              <a:rPr lang="en-US" altLang="ko-KR" dirty="0">
                <a:solidFill>
                  <a:srgbClr val="376092"/>
                </a:solidFill>
              </a:rPr>
              <a:t>, </a:t>
            </a:r>
            <a:r>
              <a:rPr lang="ko-KR" altLang="en-US" dirty="0">
                <a:solidFill>
                  <a:srgbClr val="376092"/>
                </a:solidFill>
              </a:rPr>
              <a:t>크기</a:t>
            </a:r>
            <a:r>
              <a:rPr lang="en-US" altLang="ko-KR" dirty="0">
                <a:solidFill>
                  <a:srgbClr val="376092"/>
                </a:solidFill>
              </a:rPr>
              <a:t>) </a:t>
            </a:r>
            <a:r>
              <a:rPr lang="ko-KR" altLang="en-US" dirty="0">
                <a:solidFill>
                  <a:srgbClr val="376092"/>
                </a:solidFill>
              </a:rPr>
              <a:t>알 </a:t>
            </a:r>
            <a:r>
              <a:rPr lang="en-US" altLang="ko-KR" dirty="0">
                <a:solidFill>
                  <a:srgbClr val="376092"/>
                </a:solidFill>
              </a:rPr>
              <a:t> </a:t>
            </a:r>
            <a:r>
              <a:rPr lang="ko-KR" altLang="en-US" dirty="0">
                <a:solidFill>
                  <a:srgbClr val="376092"/>
                </a:solidFill>
              </a:rPr>
              <a:t>수 없음</a:t>
            </a:r>
            <a:endParaRPr lang="en-US" altLang="ko-KR" dirty="0">
              <a:solidFill>
                <a:srgbClr val="376092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376092"/>
                </a:solidFill>
              </a:rPr>
              <a:t>“feature importance</a:t>
            </a:r>
            <a:r>
              <a:rPr lang="ko-KR" altLang="en-US" dirty="0">
                <a:solidFill>
                  <a:srgbClr val="376092"/>
                </a:solidFill>
              </a:rPr>
              <a:t>가 높다고 중요한 지표다” 라고 말할 수 없음</a:t>
            </a:r>
            <a:r>
              <a:rPr lang="en-US" altLang="ko-KR" dirty="0">
                <a:solidFill>
                  <a:srgbClr val="376092"/>
                </a:solidFill>
              </a:rPr>
              <a:t> (inconsistency – </a:t>
            </a:r>
            <a:r>
              <a:rPr lang="ko-KR" altLang="en-US" dirty="0">
                <a:solidFill>
                  <a:srgbClr val="376092"/>
                </a:solidFill>
              </a:rPr>
              <a:t>모델 마다 다르게 산출됨</a:t>
            </a:r>
            <a:r>
              <a:rPr lang="en-US" altLang="ko-KR" dirty="0">
                <a:solidFill>
                  <a:srgbClr val="376092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2300" b="1" dirty="0"/>
              <a:t>변수 중요도 해석</a:t>
            </a:r>
            <a:endParaRPr lang="en-US" altLang="ko-KR" sz="23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376092"/>
                </a:solidFill>
              </a:rPr>
              <a:t>오른쪽 그림 결과 </a:t>
            </a:r>
            <a:r>
              <a:rPr lang="ko-KR" altLang="en-US" dirty="0" err="1">
                <a:solidFill>
                  <a:srgbClr val="376092"/>
                </a:solidFill>
              </a:rPr>
              <a:t>비재무</a:t>
            </a:r>
            <a:r>
              <a:rPr lang="ko-KR" altLang="en-US" dirty="0">
                <a:solidFill>
                  <a:srgbClr val="376092"/>
                </a:solidFill>
              </a:rPr>
              <a:t> 지표의 중요도를 파악할 수 없음</a:t>
            </a:r>
            <a:endParaRPr lang="en-US" altLang="ko-KR" dirty="0">
              <a:solidFill>
                <a:srgbClr val="376092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376092"/>
                </a:solidFill>
              </a:rPr>
              <a:t>직원수를 제외하고 모두 재무 데이터가 높은 중요도를 가지는 것으로 나타남</a:t>
            </a:r>
            <a:endParaRPr lang="en-US" altLang="ko-KR" dirty="0">
              <a:solidFill>
                <a:srgbClr val="376092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3675443A-10A0-A542-7F19-8206B8134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500531"/>
              </p:ext>
            </p:extLst>
          </p:nvPr>
        </p:nvGraphicFramePr>
        <p:xfrm>
          <a:off x="12268200" y="2631418"/>
          <a:ext cx="4523105" cy="58911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9405">
                  <a:extLst>
                    <a:ext uri="{9D8B030D-6E8A-4147-A177-3AD203B41FA5}">
                      <a16:colId xmlns:a16="http://schemas.microsoft.com/office/drawing/2014/main" val="4013959080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val="3717274302"/>
                    </a:ext>
                  </a:extLst>
                </a:gridCol>
              </a:tblGrid>
              <a:tr h="5473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b="1" dirty="0" err="1">
                          <a:latin typeface="+mn-ea"/>
                          <a:ea typeface="+mn-ea"/>
                        </a:rPr>
                        <a:t>변수명</a:t>
                      </a:r>
                      <a:endParaRPr lang="ko-KR" altLang="en-US" sz="23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b="1" dirty="0">
                          <a:latin typeface="+mn-ea"/>
                          <a:ea typeface="+mn-ea"/>
                        </a:rPr>
                        <a:t>Feature importance</a:t>
                      </a:r>
                      <a:endParaRPr lang="ko-KR" altLang="en-US" sz="2300" b="1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343743"/>
                  </a:ext>
                </a:extLst>
              </a:tr>
              <a:tr h="5937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+mn-ea"/>
                          <a:ea typeface="+mn-ea"/>
                        </a:rPr>
                        <a:t>직원수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170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95309"/>
                  </a:ext>
                </a:extLst>
              </a:tr>
              <a:tr h="5937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유형자산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138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257374"/>
                  </a:ext>
                </a:extLst>
              </a:tr>
              <a:tr h="5937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자산총계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132.0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277749"/>
                  </a:ext>
                </a:extLst>
              </a:tr>
              <a:tr h="5937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무형자산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131.0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559307"/>
                  </a:ext>
                </a:extLst>
              </a:tr>
              <a:tr h="5937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자본금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122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274149"/>
                  </a:ext>
                </a:extLst>
              </a:tr>
              <a:tr h="5937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매출액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115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638023"/>
                  </a:ext>
                </a:extLst>
              </a:tr>
              <a:tr h="5937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매출채권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108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38363"/>
                  </a:ext>
                </a:extLst>
              </a:tr>
              <a:tr h="5937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비유동자산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105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511909"/>
                  </a:ext>
                </a:extLst>
              </a:tr>
              <a:tr h="5937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+mn-ea"/>
                          <a:ea typeface="+mn-ea"/>
                        </a:rPr>
                        <a:t>비유동부채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+mn-ea"/>
                          <a:ea typeface="+mn-ea"/>
                        </a:rPr>
                        <a:t>101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4940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8EF0CB1-5609-BCFC-7B22-F30F706D2D69}"/>
              </a:ext>
            </a:extLst>
          </p:cNvPr>
          <p:cNvSpPr txBox="1"/>
          <p:nvPr/>
        </p:nvSpPr>
        <p:spPr>
          <a:xfrm>
            <a:off x="12510452" y="1855399"/>
            <a:ext cx="40386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/>
              <a:t>Top 10 feature importance</a:t>
            </a:r>
            <a:endParaRPr lang="ko-KR" alt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92644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1021">
            <a:extLst>
              <a:ext uri="{FF2B5EF4-FFF2-40B4-BE49-F238E27FC236}">
                <a16:creationId xmlns:a16="http://schemas.microsoft.com/office/drawing/2014/main" id="{86E04601-8B84-4AB0-9052-F891C779D4E4}"/>
              </a:ext>
            </a:extLst>
          </p:cNvPr>
          <p:cNvGrpSpPr/>
          <p:nvPr/>
        </p:nvGrpSpPr>
        <p:grpSpPr>
          <a:xfrm>
            <a:off x="914400" y="758929"/>
            <a:ext cx="856449" cy="271292"/>
            <a:chOff x="952381" y="758929"/>
            <a:chExt cx="727023" cy="234274"/>
          </a:xfrm>
        </p:grpSpPr>
        <p:pic>
          <p:nvPicPr>
            <p:cNvPr id="51" name="Object 76">
              <a:extLst>
                <a:ext uri="{FF2B5EF4-FFF2-40B4-BE49-F238E27FC236}">
                  <a16:creationId xmlns:a16="http://schemas.microsoft.com/office/drawing/2014/main" id="{87642584-2AC4-CFE2-81BA-9A71114B4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64DE52-ED0D-8CD7-FA3C-4A0A1C27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EAD31-FE1B-9D4E-0ABE-97292D2A5987}"/>
              </a:ext>
            </a:extLst>
          </p:cNvPr>
          <p:cNvSpPr txBox="1"/>
          <p:nvPr/>
        </p:nvSpPr>
        <p:spPr>
          <a:xfrm>
            <a:off x="766642" y="1008362"/>
            <a:ext cx="593895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00" dirty="0">
                <a:solidFill>
                  <a:srgbClr val="4D78B0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분석 모형 및 방법론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93CC3-C821-349C-33EB-04EF2C3D3652}"/>
              </a:ext>
            </a:extLst>
          </p:cNvPr>
          <p:cNvSpPr txBox="1"/>
          <p:nvPr/>
        </p:nvSpPr>
        <p:spPr>
          <a:xfrm>
            <a:off x="864728" y="1864658"/>
            <a:ext cx="370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1AD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모델 결과 해석 </a:t>
            </a:r>
            <a:r>
              <a:rPr lang="en-US" altLang="ko-KR" dirty="0">
                <a:solidFill>
                  <a:srgbClr val="4471AD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– SHAP VALUE</a:t>
            </a:r>
            <a:endParaRPr lang="ko-KR" altLang="en-US" dirty="0">
              <a:solidFill>
                <a:srgbClr val="4471AD"/>
              </a:solidFill>
              <a:latin typeface="Noto Sans KR Bold" panose="020B0800000000000000" pitchFamily="50" charset="-127"/>
              <a:ea typeface="Noto Sans KR Bold" panose="020B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2F8E5B-769F-C79B-3D9F-77BFADAA70AF}"/>
              </a:ext>
            </a:extLst>
          </p:cNvPr>
          <p:cNvSpPr txBox="1"/>
          <p:nvPr/>
        </p:nvSpPr>
        <p:spPr>
          <a:xfrm>
            <a:off x="908108" y="2425618"/>
            <a:ext cx="1303020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/>
              <a:t>SHAP VALUE</a:t>
            </a:r>
            <a:r>
              <a:rPr lang="ko-KR" altLang="en-US" sz="2300" b="1" dirty="0"/>
              <a:t>란</a:t>
            </a:r>
            <a:r>
              <a:rPr lang="en-US" altLang="ko-KR" sz="2300" b="1" dirty="0"/>
              <a:t>?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rgbClr val="376092"/>
                </a:solidFill>
                <a:effectLst/>
              </a:rPr>
              <a:t>목적 </a:t>
            </a:r>
            <a:r>
              <a:rPr lang="en-US" altLang="ko-KR" dirty="0">
                <a:solidFill>
                  <a:srgbClr val="376092"/>
                </a:solidFill>
              </a:rPr>
              <a:t>: </a:t>
            </a:r>
            <a:r>
              <a:rPr lang="ko-KR" altLang="en-US" dirty="0">
                <a:solidFill>
                  <a:srgbClr val="376092"/>
                </a:solidFill>
              </a:rPr>
              <a:t>예측에 대한 각 형상의 기여도를 계산하여 인스턴스</a:t>
            </a:r>
            <a:r>
              <a:rPr lang="en-US" altLang="ko-KR" dirty="0">
                <a:solidFill>
                  <a:srgbClr val="376092"/>
                </a:solidFill>
              </a:rPr>
              <a:t>(</a:t>
            </a:r>
            <a:r>
              <a:rPr lang="ko-KR" altLang="en-US" dirty="0">
                <a:solidFill>
                  <a:srgbClr val="376092"/>
                </a:solidFill>
              </a:rPr>
              <a:t>데이터</a:t>
            </a:r>
            <a:r>
              <a:rPr lang="en-US" altLang="ko-KR" dirty="0">
                <a:solidFill>
                  <a:srgbClr val="376092"/>
                </a:solidFill>
              </a:rPr>
              <a:t>) X</a:t>
            </a:r>
            <a:r>
              <a:rPr lang="ko-KR" altLang="en-US" dirty="0">
                <a:solidFill>
                  <a:srgbClr val="376092"/>
                </a:solidFill>
              </a:rPr>
              <a:t>의 예측을 설명하는</a:t>
            </a:r>
            <a:r>
              <a:rPr lang="ko-KR" altLang="en-US" b="1" dirty="0">
                <a:solidFill>
                  <a:srgbClr val="376092"/>
                </a:solidFill>
                <a:effectLst/>
              </a:rPr>
              <a:t> </a:t>
            </a:r>
            <a:r>
              <a:rPr lang="ko-KR" altLang="en-US" dirty="0">
                <a:solidFill>
                  <a:srgbClr val="376092"/>
                </a:solidFill>
              </a:rPr>
              <a:t>것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6091A17-AC1C-2CEF-7B70-2313F05E1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8278750"/>
            <a:ext cx="16006762" cy="99988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E5D369E-4A71-CEEF-BD8E-3D0D97F1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575474"/>
            <a:ext cx="6331924" cy="347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6BF730-7775-0299-B860-79DAB7A22EB2}"/>
              </a:ext>
            </a:extLst>
          </p:cNvPr>
          <p:cNvSpPr txBox="1"/>
          <p:nvPr/>
        </p:nvSpPr>
        <p:spPr>
          <a:xfrm>
            <a:off x="864728" y="7665482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/>
              <a:t>특정 중소기업의 휴</a:t>
            </a:r>
            <a:r>
              <a:rPr lang="en-US" altLang="ko-KR" b="1" dirty="0"/>
              <a:t>, </a:t>
            </a:r>
            <a:r>
              <a:rPr lang="ko-KR" altLang="en-US" b="1" dirty="0"/>
              <a:t>폐업 예측 기여도 판단 가능</a:t>
            </a:r>
            <a:r>
              <a:rPr lang="en-US" altLang="ko-KR" b="1" dirty="0"/>
              <a:t>(force plot)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16011C-4619-0A8C-D0E5-2D044CC4E0E0}"/>
              </a:ext>
            </a:extLst>
          </p:cNvPr>
          <p:cNvSpPr txBox="1"/>
          <p:nvPr/>
        </p:nvSpPr>
        <p:spPr>
          <a:xfrm>
            <a:off x="10210800" y="3575474"/>
            <a:ext cx="6781800" cy="257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/>
              <a:t>SHAP Value</a:t>
            </a:r>
            <a:r>
              <a:rPr lang="ko-KR" altLang="en-US" sz="2200" b="1" dirty="0"/>
              <a:t>의 특징</a:t>
            </a:r>
            <a:endParaRPr lang="en-US" altLang="ko-KR" sz="22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solidFill>
                  <a:srgbClr val="376092"/>
                </a:solidFill>
              </a:rPr>
              <a:t>개별 </a:t>
            </a:r>
            <a:r>
              <a:rPr lang="ko-KR" altLang="en-US" sz="2200" dirty="0" err="1">
                <a:solidFill>
                  <a:srgbClr val="376092"/>
                </a:solidFill>
              </a:rPr>
              <a:t>예측값에</a:t>
            </a:r>
            <a:r>
              <a:rPr lang="ko-KR" altLang="en-US" sz="2200" dirty="0">
                <a:solidFill>
                  <a:srgbClr val="376092"/>
                </a:solidFill>
              </a:rPr>
              <a:t> 대한 각 변수의 중요도를 파악 가능</a:t>
            </a:r>
            <a:endParaRPr lang="en-US" altLang="ko-KR" sz="2200" dirty="0">
              <a:solidFill>
                <a:srgbClr val="376092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solidFill>
                  <a:srgbClr val="376092"/>
                </a:solidFill>
              </a:rPr>
              <a:t>예측 모형 클래스의 관계없이 적용할 수 있어 유연함</a:t>
            </a:r>
            <a:endParaRPr lang="en-US" altLang="ko-KR" sz="2200" dirty="0">
              <a:solidFill>
                <a:srgbClr val="376092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solidFill>
                  <a:srgbClr val="376092"/>
                </a:solidFill>
              </a:rPr>
              <a:t>개별 </a:t>
            </a:r>
            <a:r>
              <a:rPr lang="ko-KR" altLang="en-US" sz="2200" dirty="0" err="1">
                <a:solidFill>
                  <a:srgbClr val="376092"/>
                </a:solidFill>
              </a:rPr>
              <a:t>예측값</a:t>
            </a:r>
            <a:r>
              <a:rPr lang="en-US" altLang="ko-KR" sz="2200" dirty="0">
                <a:solidFill>
                  <a:srgbClr val="376092"/>
                </a:solidFill>
              </a:rPr>
              <a:t>(Local)</a:t>
            </a:r>
            <a:r>
              <a:rPr lang="ko-KR" altLang="en-US" sz="2200" dirty="0">
                <a:solidFill>
                  <a:srgbClr val="376092"/>
                </a:solidFill>
              </a:rPr>
              <a:t>에 대한 변수 중요도 뿐만 아니라 예측에 대한 전반적인 변수 중요도 역시 계산 가능</a:t>
            </a:r>
            <a:endParaRPr lang="en-US" altLang="ko-KR" sz="2200" dirty="0">
              <a:solidFill>
                <a:srgbClr val="3760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332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1021">
            <a:extLst>
              <a:ext uri="{FF2B5EF4-FFF2-40B4-BE49-F238E27FC236}">
                <a16:creationId xmlns:a16="http://schemas.microsoft.com/office/drawing/2014/main" id="{86E04601-8B84-4AB0-9052-F891C779D4E4}"/>
              </a:ext>
            </a:extLst>
          </p:cNvPr>
          <p:cNvGrpSpPr/>
          <p:nvPr/>
        </p:nvGrpSpPr>
        <p:grpSpPr>
          <a:xfrm>
            <a:off x="914400" y="758929"/>
            <a:ext cx="856449" cy="271292"/>
            <a:chOff x="952381" y="758929"/>
            <a:chExt cx="727023" cy="234274"/>
          </a:xfrm>
        </p:grpSpPr>
        <p:pic>
          <p:nvPicPr>
            <p:cNvPr id="51" name="Object 76">
              <a:extLst>
                <a:ext uri="{FF2B5EF4-FFF2-40B4-BE49-F238E27FC236}">
                  <a16:creationId xmlns:a16="http://schemas.microsoft.com/office/drawing/2014/main" id="{87642584-2AC4-CFE2-81BA-9A71114B4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64DE52-ED0D-8CD7-FA3C-4A0A1C27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EAD31-FE1B-9D4E-0ABE-97292D2A5987}"/>
              </a:ext>
            </a:extLst>
          </p:cNvPr>
          <p:cNvSpPr txBox="1"/>
          <p:nvPr/>
        </p:nvSpPr>
        <p:spPr>
          <a:xfrm>
            <a:off x="766642" y="1008362"/>
            <a:ext cx="593895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00" dirty="0">
                <a:solidFill>
                  <a:srgbClr val="4D78B0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분석 모형 및 방법론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93CC3-C821-349C-33EB-04EF2C3D3652}"/>
              </a:ext>
            </a:extLst>
          </p:cNvPr>
          <p:cNvSpPr txBox="1"/>
          <p:nvPr/>
        </p:nvSpPr>
        <p:spPr>
          <a:xfrm>
            <a:off x="864728" y="1864658"/>
            <a:ext cx="370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1AD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모델 결과 해석 </a:t>
            </a:r>
            <a:r>
              <a:rPr lang="en-US" altLang="ko-KR" dirty="0">
                <a:solidFill>
                  <a:srgbClr val="4471AD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– SHAP VALUE</a:t>
            </a:r>
            <a:endParaRPr lang="ko-KR" altLang="en-US" dirty="0">
              <a:solidFill>
                <a:srgbClr val="4471AD"/>
              </a:solidFill>
              <a:latin typeface="Noto Sans KR Bold" panose="020B0800000000000000" pitchFamily="50" charset="-127"/>
              <a:ea typeface="Noto Sans KR Bold" panose="020B0800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B088C3-0FFD-A910-B958-059354610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29" y="2933700"/>
            <a:ext cx="6713740" cy="6893802"/>
          </a:xfrm>
          <a:prstGeom prst="rect">
            <a:avLst/>
          </a:prstGeom>
        </p:spPr>
      </p:pic>
      <p:pic>
        <p:nvPicPr>
          <p:cNvPr id="7" name="그래픽 6" descr="오른쪽 화살표 단색으로 채워진">
            <a:extLst>
              <a:ext uri="{FF2B5EF4-FFF2-40B4-BE49-F238E27FC236}">
                <a16:creationId xmlns:a16="http://schemas.microsoft.com/office/drawing/2014/main" id="{6F5A5DC9-EB86-5DA0-DB9C-76570B2BD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3000" y="5143500"/>
            <a:ext cx="1752600" cy="175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BD7D70-81E1-F55F-74D0-5AC951EDC65C}"/>
              </a:ext>
            </a:extLst>
          </p:cNvPr>
          <p:cNvSpPr txBox="1"/>
          <p:nvPr/>
        </p:nvSpPr>
        <p:spPr>
          <a:xfrm>
            <a:off x="11201400" y="2360707"/>
            <a:ext cx="6324600" cy="6442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rgbClr val="376092"/>
                </a:solidFill>
                <a:latin typeface="+mn-ea"/>
              </a:rPr>
              <a:t>SHAP VALUE </a:t>
            </a:r>
            <a:r>
              <a:rPr lang="ko-KR" altLang="en-US" sz="2500" b="1" dirty="0">
                <a:solidFill>
                  <a:srgbClr val="376092"/>
                </a:solidFill>
                <a:latin typeface="+mn-ea"/>
              </a:rPr>
              <a:t>결과 해석</a:t>
            </a:r>
            <a:endParaRPr lang="en-US" altLang="ko-KR" sz="2500" b="1" i="0" dirty="0">
              <a:solidFill>
                <a:srgbClr val="376092"/>
              </a:solidFill>
              <a:effectLst/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376092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376092"/>
                </a:solidFill>
                <a:latin typeface="+mn-ea"/>
              </a:rPr>
              <a:t>가장 큰 </a:t>
            </a:r>
            <a:r>
              <a:rPr lang="en-US" altLang="ko-KR" dirty="0">
                <a:solidFill>
                  <a:srgbClr val="376092"/>
                </a:solidFill>
                <a:latin typeface="+mn-ea"/>
              </a:rPr>
              <a:t>SHAP VALUE</a:t>
            </a:r>
            <a:r>
              <a:rPr lang="ko-KR" altLang="en-US" dirty="0">
                <a:solidFill>
                  <a:srgbClr val="376092"/>
                </a:solidFill>
                <a:latin typeface="+mn-ea"/>
              </a:rPr>
              <a:t>를 가지는 지표는 </a:t>
            </a:r>
            <a:r>
              <a:rPr lang="en-US" altLang="ko-KR" dirty="0" err="1">
                <a:solidFill>
                  <a:srgbClr val="376092"/>
                </a:solidFill>
                <a:latin typeface="+mn-ea"/>
              </a:rPr>
              <a:t>WTi</a:t>
            </a:r>
            <a:r>
              <a:rPr lang="en-US" altLang="ko-KR" dirty="0">
                <a:solidFill>
                  <a:srgbClr val="376092"/>
                </a:solidFill>
                <a:latin typeface="+mn-ea"/>
              </a:rPr>
              <a:t>(</a:t>
            </a:r>
            <a:r>
              <a:rPr lang="ko-KR" altLang="en-US" dirty="0" err="1">
                <a:solidFill>
                  <a:srgbClr val="376092"/>
                </a:solidFill>
                <a:latin typeface="+mn-ea"/>
              </a:rPr>
              <a:t>서부텍사스산원유</a:t>
            </a:r>
            <a:r>
              <a:rPr lang="en-US" altLang="ko-KR" dirty="0">
                <a:solidFill>
                  <a:srgbClr val="376092"/>
                </a:solidFill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b="0" i="0" dirty="0">
              <a:solidFill>
                <a:srgbClr val="376092"/>
              </a:solidFill>
              <a:effectLst/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0" i="0" dirty="0" err="1">
                <a:solidFill>
                  <a:srgbClr val="376092"/>
                </a:solidFill>
                <a:effectLst/>
                <a:latin typeface="+mn-ea"/>
              </a:rPr>
              <a:t>특성값이</a:t>
            </a:r>
            <a:r>
              <a:rPr lang="ko-KR" altLang="en-US" b="0" i="0" dirty="0">
                <a:solidFill>
                  <a:srgbClr val="376092"/>
                </a:solidFill>
                <a:effectLst/>
                <a:latin typeface="+mn-ea"/>
              </a:rPr>
              <a:t> 작을수록</a:t>
            </a:r>
            <a:r>
              <a:rPr lang="en-US" altLang="ko-KR" b="0" i="0" dirty="0">
                <a:solidFill>
                  <a:srgbClr val="376092"/>
                </a:solidFill>
                <a:effectLst/>
                <a:latin typeface="+mn-ea"/>
              </a:rPr>
              <a:t>(</a:t>
            </a:r>
            <a:r>
              <a:rPr lang="ko-KR" altLang="en-US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ea"/>
              </a:rPr>
              <a:t>파란색</a:t>
            </a:r>
            <a:r>
              <a:rPr lang="en-US" altLang="ko-KR" b="0" i="0" dirty="0">
                <a:solidFill>
                  <a:srgbClr val="376092"/>
                </a:solidFill>
                <a:effectLst/>
                <a:latin typeface="+mn-ea"/>
              </a:rPr>
              <a:t>) </a:t>
            </a:r>
            <a:r>
              <a:rPr lang="ko-KR" altLang="en-US" b="0" i="0" dirty="0">
                <a:solidFill>
                  <a:srgbClr val="376092"/>
                </a:solidFill>
                <a:effectLst/>
                <a:latin typeface="+mn-ea"/>
              </a:rPr>
              <a:t>예측에 긍정적인 영향을</a:t>
            </a:r>
            <a:r>
              <a:rPr lang="en-US" altLang="ko-KR" b="0" i="0" dirty="0">
                <a:solidFill>
                  <a:srgbClr val="376092"/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rgbClr val="376092"/>
                </a:solidFill>
                <a:effectLst/>
                <a:latin typeface="+mn-ea"/>
              </a:rPr>
              <a:t>클수록</a:t>
            </a:r>
            <a:r>
              <a:rPr lang="en-US" altLang="ko-KR" b="0" i="0" dirty="0">
                <a:solidFill>
                  <a:srgbClr val="376092"/>
                </a:solidFill>
                <a:effectLst/>
                <a:latin typeface="+mn-ea"/>
              </a:rPr>
              <a:t>(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+mn-ea"/>
              </a:rPr>
              <a:t>빨간색</a:t>
            </a:r>
            <a:r>
              <a:rPr lang="en-US" altLang="ko-KR" b="0" i="0" dirty="0">
                <a:solidFill>
                  <a:srgbClr val="376092"/>
                </a:solidFill>
                <a:effectLst/>
                <a:latin typeface="+mn-ea"/>
              </a:rPr>
              <a:t>) </a:t>
            </a:r>
            <a:r>
              <a:rPr lang="ko-KR" altLang="en-US" b="0" i="0" dirty="0">
                <a:solidFill>
                  <a:srgbClr val="376092"/>
                </a:solidFill>
                <a:effectLst/>
                <a:latin typeface="+mn-ea"/>
              </a:rPr>
              <a:t>부정적인 영향을 미치고 있음을 의미함</a:t>
            </a:r>
            <a:endParaRPr lang="en-US" altLang="ko-KR" b="0" i="0" dirty="0">
              <a:solidFill>
                <a:srgbClr val="376092"/>
              </a:solidFill>
              <a:effectLst/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376092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376092"/>
                </a:solidFill>
                <a:latin typeface="+mn-ea"/>
              </a:rPr>
              <a:t>즉 유가가 낮을수록 </a:t>
            </a:r>
            <a:r>
              <a:rPr lang="ko-KR" altLang="en-US" dirty="0" err="1">
                <a:solidFill>
                  <a:srgbClr val="376092"/>
                </a:solidFill>
                <a:latin typeface="+mn-ea"/>
              </a:rPr>
              <a:t>휴폐업을</a:t>
            </a:r>
            <a:r>
              <a:rPr lang="ko-KR" altLang="en-US" dirty="0">
                <a:solidFill>
                  <a:srgbClr val="376092"/>
                </a:solidFill>
                <a:latin typeface="+mn-ea"/>
              </a:rPr>
              <a:t> 할 확률이 높았음을 의미하고</a:t>
            </a:r>
            <a:r>
              <a:rPr lang="en-US" altLang="ko-KR" dirty="0">
                <a:solidFill>
                  <a:srgbClr val="376092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376092"/>
                </a:solidFill>
                <a:latin typeface="+mn-ea"/>
              </a:rPr>
              <a:t>반대로 유가가 높을수록 휴</a:t>
            </a:r>
            <a:r>
              <a:rPr lang="en-US" altLang="ko-KR" dirty="0">
                <a:solidFill>
                  <a:srgbClr val="376092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376092"/>
                </a:solidFill>
                <a:latin typeface="+mn-ea"/>
              </a:rPr>
              <a:t>폐업을 할 확률이 상대적으로 낮음을 의미함</a:t>
            </a:r>
            <a:endParaRPr lang="en-US" altLang="ko-KR" dirty="0">
              <a:solidFill>
                <a:srgbClr val="376092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376092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376092"/>
                </a:solidFill>
                <a:latin typeface="+mn-ea"/>
              </a:rPr>
              <a:t>해당 결과 단순 재무지표인 자산총계 뿐만 아니라 다양한 비재무데이터가 모델 예측에서 중요하게 사용되었음을 확인할 수 있음</a:t>
            </a:r>
            <a:endParaRPr lang="en-US" altLang="ko-KR" dirty="0">
              <a:solidFill>
                <a:srgbClr val="376092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376092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C5A7F-C502-C218-FE12-3B8EB90C01AE}"/>
              </a:ext>
            </a:extLst>
          </p:cNvPr>
          <p:cNvSpPr txBox="1"/>
          <p:nvPr/>
        </p:nvSpPr>
        <p:spPr>
          <a:xfrm>
            <a:off x="2514600" y="2360707"/>
            <a:ext cx="457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/>
              <a:t>SHAP </a:t>
            </a:r>
            <a:r>
              <a:rPr lang="en-US" altLang="ko-KR" sz="2500" b="1" dirty="0" err="1"/>
              <a:t>summary_plot</a:t>
            </a:r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138513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10">
            <a:extLst>
              <a:ext uri="{FF2B5EF4-FFF2-40B4-BE49-F238E27FC236}">
                <a16:creationId xmlns:a16="http://schemas.microsoft.com/office/drawing/2014/main" id="{ECE6BBDB-233B-FC73-40AF-61CCE81D52A9}"/>
              </a:ext>
            </a:extLst>
          </p:cNvPr>
          <p:cNvGrpSpPr/>
          <p:nvPr/>
        </p:nvGrpSpPr>
        <p:grpSpPr>
          <a:xfrm>
            <a:off x="2362200" y="2093588"/>
            <a:ext cx="3210017" cy="2984096"/>
            <a:chOff x="2875483" y="3420028"/>
            <a:chExt cx="2320278" cy="2320278"/>
          </a:xfrm>
        </p:grpSpPr>
        <p:pic>
          <p:nvPicPr>
            <p:cNvPr id="20" name="Object 31">
              <a:extLst>
                <a:ext uri="{FF2B5EF4-FFF2-40B4-BE49-F238E27FC236}">
                  <a16:creationId xmlns:a16="http://schemas.microsoft.com/office/drawing/2014/main" id="{EC1961CD-1261-ABEC-7305-FEB560017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5483" y="3420028"/>
              <a:ext cx="2320278" cy="232027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1" y="758929"/>
            <a:ext cx="727023" cy="234274"/>
            <a:chOff x="952381" y="758929"/>
            <a:chExt cx="727023" cy="2342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2001" y="8840795"/>
            <a:ext cx="16002000" cy="1092165"/>
            <a:chOff x="9893862" y="3833330"/>
            <a:chExt cx="6584213" cy="50619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93862" y="3833330"/>
              <a:ext cx="6584213" cy="5061944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914826-A864-2C6C-6F76-60AAEBC3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EF621-C4F6-8A55-E021-05CE82F0AC34}"/>
              </a:ext>
            </a:extLst>
          </p:cNvPr>
          <p:cNvSpPr txBox="1"/>
          <p:nvPr/>
        </p:nvSpPr>
        <p:spPr>
          <a:xfrm>
            <a:off x="831864" y="1004999"/>
            <a:ext cx="450213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300" b="1" dirty="0">
                <a:solidFill>
                  <a:srgbClr val="22437B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결론</a:t>
            </a:r>
          </a:p>
        </p:txBody>
      </p:sp>
      <p:grpSp>
        <p:nvGrpSpPr>
          <p:cNvPr id="24" name="그룹 1009">
            <a:extLst>
              <a:ext uri="{FF2B5EF4-FFF2-40B4-BE49-F238E27FC236}">
                <a16:creationId xmlns:a16="http://schemas.microsoft.com/office/drawing/2014/main" id="{9493C40E-EDAF-4817-EB9B-A0BA316AFBA4}"/>
              </a:ext>
            </a:extLst>
          </p:cNvPr>
          <p:cNvGrpSpPr/>
          <p:nvPr/>
        </p:nvGrpSpPr>
        <p:grpSpPr>
          <a:xfrm>
            <a:off x="6446199" y="3033034"/>
            <a:ext cx="120774" cy="1132627"/>
            <a:chOff x="5368953" y="3949075"/>
            <a:chExt cx="120774" cy="1132627"/>
          </a:xfrm>
        </p:grpSpPr>
        <p:pic>
          <p:nvPicPr>
            <p:cNvPr id="25" name="Object 28">
              <a:extLst>
                <a:ext uri="{FF2B5EF4-FFF2-40B4-BE49-F238E27FC236}">
                  <a16:creationId xmlns:a16="http://schemas.microsoft.com/office/drawing/2014/main" id="{9A30C314-B309-C800-6A3A-64C81001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-16200000">
              <a:off x="5368953" y="3949075"/>
              <a:ext cx="120774" cy="1132627"/>
            </a:xfrm>
            <a:prstGeom prst="rect">
              <a:avLst/>
            </a:prstGeom>
          </p:spPr>
        </p:pic>
      </p:grpSp>
      <p:grpSp>
        <p:nvGrpSpPr>
          <p:cNvPr id="30" name="그룹 1009">
            <a:extLst>
              <a:ext uri="{FF2B5EF4-FFF2-40B4-BE49-F238E27FC236}">
                <a16:creationId xmlns:a16="http://schemas.microsoft.com/office/drawing/2014/main" id="{B9E7A797-683B-8E0D-1CB8-E228AA986429}"/>
              </a:ext>
            </a:extLst>
          </p:cNvPr>
          <p:cNvGrpSpPr/>
          <p:nvPr/>
        </p:nvGrpSpPr>
        <p:grpSpPr>
          <a:xfrm>
            <a:off x="11235802" y="3018612"/>
            <a:ext cx="120774" cy="1132627"/>
            <a:chOff x="5368953" y="3949075"/>
            <a:chExt cx="120774" cy="1132627"/>
          </a:xfrm>
        </p:grpSpPr>
        <p:pic>
          <p:nvPicPr>
            <p:cNvPr id="31" name="Object 28">
              <a:extLst>
                <a:ext uri="{FF2B5EF4-FFF2-40B4-BE49-F238E27FC236}">
                  <a16:creationId xmlns:a16="http://schemas.microsoft.com/office/drawing/2014/main" id="{5AAF58C9-D3F7-943B-A808-29EDACA40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-16200000">
              <a:off x="5368953" y="3949075"/>
              <a:ext cx="120774" cy="113262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84F3A7D-0017-1284-DCE2-4214CEF865F6}"/>
              </a:ext>
            </a:extLst>
          </p:cNvPr>
          <p:cNvSpPr txBox="1"/>
          <p:nvPr/>
        </p:nvSpPr>
        <p:spPr>
          <a:xfrm>
            <a:off x="1939063" y="2779240"/>
            <a:ext cx="4056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err="1">
                <a:solidFill>
                  <a:schemeClr val="bg1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비재무</a:t>
            </a:r>
            <a:endParaRPr lang="en-US" altLang="ko-KR" sz="3000" b="1" dirty="0">
              <a:solidFill>
                <a:schemeClr val="bg1"/>
              </a:solidFill>
              <a:latin typeface="Noto Sans KR Bold" panose="020B0800000000000000" pitchFamily="50" charset="-127"/>
              <a:ea typeface="Noto Sans KR Bold" panose="020B0800000000000000" pitchFamily="50" charset="-127"/>
            </a:endParaRPr>
          </a:p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데이터</a:t>
            </a:r>
            <a:endParaRPr lang="en-US" altLang="ko-KR" sz="3000" b="1" dirty="0">
              <a:solidFill>
                <a:schemeClr val="bg1"/>
              </a:solidFill>
              <a:latin typeface="Noto Sans KR Bold" panose="020B0800000000000000" pitchFamily="50" charset="-127"/>
              <a:ea typeface="Noto Sans KR Bold" panose="020B0800000000000000" pitchFamily="50" charset="-127"/>
            </a:endParaRPr>
          </a:p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수집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83AFBF-4654-EDB3-345D-BFEDC86D55D9}"/>
              </a:ext>
            </a:extLst>
          </p:cNvPr>
          <p:cNvSpPr txBox="1"/>
          <p:nvPr/>
        </p:nvSpPr>
        <p:spPr>
          <a:xfrm>
            <a:off x="6117954" y="4887696"/>
            <a:ext cx="9434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Mod</a:t>
            </a:r>
            <a:endParaRPr lang="ko-Kore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BD22E0-2EEE-2657-BDC5-4D515E96E83D}"/>
              </a:ext>
            </a:extLst>
          </p:cNvPr>
          <p:cNvSpPr txBox="1"/>
          <p:nvPr/>
        </p:nvSpPr>
        <p:spPr>
          <a:xfrm>
            <a:off x="300442" y="9104483"/>
            <a:ext cx="171052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latin typeface="Noto Sans KR Bold" panose="020B0800000000000000" pitchFamily="50" charset="-127"/>
                <a:ea typeface="Noto Sans KR Bold" panose="020B0800000000000000" pitchFamily="50" charset="-127"/>
              </a:rPr>
              <a:t>대안신용평가 모델에서의 </a:t>
            </a:r>
            <a:r>
              <a:rPr lang="en-US" altLang="ko-KR" sz="3500" b="1" dirty="0">
                <a:solidFill>
                  <a:srgbClr val="FF0000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“</a:t>
            </a:r>
            <a:r>
              <a:rPr lang="ko-KR" altLang="en-US" sz="3500" b="1" dirty="0" err="1">
                <a:solidFill>
                  <a:srgbClr val="FF0000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비재무</a:t>
            </a:r>
            <a:r>
              <a:rPr lang="ko-KR" altLang="en-US" sz="3500" b="1" dirty="0">
                <a:solidFill>
                  <a:srgbClr val="FF0000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 데이터</a:t>
            </a:r>
            <a:r>
              <a:rPr lang="en-US" altLang="ko-KR" sz="3500" b="1" dirty="0">
                <a:solidFill>
                  <a:srgbClr val="FF0000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”</a:t>
            </a:r>
            <a:r>
              <a:rPr lang="ko-KR" altLang="en-US" sz="3500" b="1" dirty="0">
                <a:solidFill>
                  <a:srgbClr val="FF0000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 </a:t>
            </a:r>
            <a:r>
              <a:rPr lang="ko-KR" altLang="en-US" sz="3500" b="1" dirty="0">
                <a:latin typeface="Noto Sans KR Bold" panose="020B0800000000000000" pitchFamily="50" charset="-127"/>
                <a:ea typeface="Noto Sans KR Bold" panose="020B0800000000000000" pitchFamily="50" charset="-127"/>
              </a:rPr>
              <a:t>중요성 파악</a:t>
            </a:r>
          </a:p>
        </p:txBody>
      </p:sp>
      <p:graphicFrame>
        <p:nvGraphicFramePr>
          <p:cNvPr id="43" name="표 44">
            <a:extLst>
              <a:ext uri="{FF2B5EF4-FFF2-40B4-BE49-F238E27FC236}">
                <a16:creationId xmlns:a16="http://schemas.microsoft.com/office/drawing/2014/main" id="{87A89C76-5FDE-0F3F-4A5D-1FD50E8B8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548182"/>
              </p:ext>
            </p:extLst>
          </p:nvPr>
        </p:nvGraphicFramePr>
        <p:xfrm>
          <a:off x="2545721" y="5807421"/>
          <a:ext cx="2842973" cy="2173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2973">
                  <a:extLst>
                    <a:ext uri="{9D8B030D-6E8A-4147-A177-3AD203B41FA5}">
                      <a16:colId xmlns:a16="http://schemas.microsoft.com/office/drawing/2014/main" val="2305141333"/>
                    </a:ext>
                  </a:extLst>
                </a:gridCol>
              </a:tblGrid>
              <a:tr h="6131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oto Sans KR Bold" panose="020B0800000000000000" pitchFamily="50" charset="-127"/>
                          <a:ea typeface="Noto Sans KR Bold" panose="020B0800000000000000" pitchFamily="50" charset="-127"/>
                          <a:cs typeface="+mn-cs"/>
                        </a:rPr>
                        <a:t>미시경제지표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398948"/>
                  </a:ext>
                </a:extLst>
              </a:tr>
              <a:tr h="7802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oto Sans KR Bold" panose="020B0800000000000000" pitchFamily="50" charset="-127"/>
                          <a:ea typeface="Noto Sans KR Bold" panose="020B0800000000000000" pitchFamily="50" charset="-127"/>
                          <a:cs typeface="+mn-cs"/>
                        </a:rPr>
                        <a:t>거시경제지표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172188"/>
                  </a:ext>
                </a:extLst>
              </a:tr>
              <a:tr h="7802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oto Sans KR Bold" panose="020B0800000000000000" pitchFamily="50" charset="-127"/>
                          <a:ea typeface="Noto Sans KR Bold" panose="020B0800000000000000" pitchFamily="50" charset="-127"/>
                          <a:cs typeface="+mn-cs"/>
                        </a:rPr>
                        <a:t>인적자원지표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303786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06B82381-A246-1A16-8129-42CEB39D5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339049"/>
              </p:ext>
            </p:extLst>
          </p:nvPr>
        </p:nvGraphicFramePr>
        <p:xfrm>
          <a:off x="7506229" y="5780563"/>
          <a:ext cx="2842973" cy="2340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2973">
                  <a:extLst>
                    <a:ext uri="{9D8B030D-6E8A-4147-A177-3AD203B41FA5}">
                      <a16:colId xmlns:a16="http://schemas.microsoft.com/office/drawing/2014/main" val="2305141333"/>
                    </a:ext>
                  </a:extLst>
                </a:gridCol>
              </a:tblGrid>
              <a:tr h="7802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oto Sans KR Bold" panose="020B0800000000000000" pitchFamily="50" charset="-127"/>
                          <a:ea typeface="Noto Sans KR Bold" panose="020B0800000000000000" pitchFamily="50" charset="-127"/>
                          <a:cs typeface="+mn-cs"/>
                        </a:rPr>
                        <a:t>SMOTE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Noto Sans KR Bold" panose="020B0800000000000000" pitchFamily="50" charset="-127"/>
                        <a:ea typeface="Noto Sans KR Bold" panose="020B0800000000000000" pitchFamily="50" charset="-127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398948"/>
                  </a:ext>
                </a:extLst>
              </a:tr>
              <a:tr h="7802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oto Sans KR Bold" panose="020B0800000000000000" pitchFamily="50" charset="-127"/>
                          <a:ea typeface="Noto Sans KR Bold" panose="020B0800000000000000" pitchFamily="50" charset="-127"/>
                          <a:cs typeface="+mn-cs"/>
                        </a:rPr>
                        <a:t>MinMaxScaling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Noto Sans KR Bold" panose="020B0800000000000000" pitchFamily="50" charset="-127"/>
                        <a:ea typeface="Noto Sans KR Bold" panose="020B0800000000000000" pitchFamily="50" charset="-127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172188"/>
                  </a:ext>
                </a:extLst>
              </a:tr>
              <a:tr h="7802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oto Sans KR Bold" panose="020B0800000000000000" pitchFamily="50" charset="-127"/>
                          <a:ea typeface="Noto Sans KR Bold" panose="020B0800000000000000" pitchFamily="50" charset="-127"/>
                          <a:cs typeface="+mn-cs"/>
                        </a:rPr>
                        <a:t>XGBoost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Noto Sans KR Bold" panose="020B0800000000000000" pitchFamily="50" charset="-127"/>
                        <a:ea typeface="Noto Sans KR Bold" panose="020B0800000000000000" pitchFamily="50" charset="-127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303786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571F6B48-07AC-D513-38AA-7E2B40E6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104046"/>
              </p:ext>
            </p:extLst>
          </p:nvPr>
        </p:nvGraphicFramePr>
        <p:xfrm>
          <a:off x="12059089" y="5807421"/>
          <a:ext cx="3509430" cy="1560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9430">
                  <a:extLst>
                    <a:ext uri="{9D8B030D-6E8A-4147-A177-3AD203B41FA5}">
                      <a16:colId xmlns:a16="http://schemas.microsoft.com/office/drawing/2014/main" val="3667608932"/>
                    </a:ext>
                  </a:extLst>
                </a:gridCol>
              </a:tblGrid>
              <a:tr h="7802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oto Sans KR Bold" panose="020B0800000000000000" pitchFamily="50" charset="-127"/>
                          <a:ea typeface="Noto Sans KR Bold" panose="020B0800000000000000" pitchFamily="50" charset="-127"/>
                          <a:cs typeface="+mn-cs"/>
                        </a:rPr>
                        <a:t>Feature Importance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Noto Sans KR Bold" panose="020B0800000000000000" pitchFamily="50" charset="-127"/>
                        <a:ea typeface="Noto Sans KR Bold" panose="020B0800000000000000" pitchFamily="50" charset="-127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289506"/>
                  </a:ext>
                </a:extLst>
              </a:tr>
              <a:tr h="7802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oto Sans KR Bold" panose="020B0800000000000000" pitchFamily="50" charset="-127"/>
                          <a:ea typeface="Noto Sans KR Bold" panose="020B0800000000000000" pitchFamily="50" charset="-127"/>
                          <a:cs typeface="+mn-cs"/>
                        </a:rPr>
                        <a:t>SHAP VALUE</a:t>
                      </a:r>
                      <a:endParaRPr kumimoji="0" lang="ko-KR" alt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Noto Sans KR Bold" panose="020B0800000000000000" pitchFamily="50" charset="-127"/>
                        <a:ea typeface="Noto Sans KR Bold" panose="020B0800000000000000" pitchFamily="50" charset="-127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54643"/>
                  </a:ext>
                </a:extLst>
              </a:tr>
            </a:tbl>
          </a:graphicData>
        </a:graphic>
      </p:graphicFrame>
      <p:grpSp>
        <p:nvGrpSpPr>
          <p:cNvPr id="49" name="그룹 1010">
            <a:extLst>
              <a:ext uri="{FF2B5EF4-FFF2-40B4-BE49-F238E27FC236}">
                <a16:creationId xmlns:a16="http://schemas.microsoft.com/office/drawing/2014/main" id="{4E15DF8D-E277-0212-52C3-AA8007E964D0}"/>
              </a:ext>
            </a:extLst>
          </p:cNvPr>
          <p:cNvGrpSpPr/>
          <p:nvPr/>
        </p:nvGrpSpPr>
        <p:grpSpPr>
          <a:xfrm>
            <a:off x="7304175" y="2012437"/>
            <a:ext cx="3210017" cy="2984096"/>
            <a:chOff x="2875483" y="3420028"/>
            <a:chExt cx="2320278" cy="2320278"/>
          </a:xfrm>
        </p:grpSpPr>
        <p:pic>
          <p:nvPicPr>
            <p:cNvPr id="51" name="Object 31">
              <a:extLst>
                <a:ext uri="{FF2B5EF4-FFF2-40B4-BE49-F238E27FC236}">
                  <a16:creationId xmlns:a16="http://schemas.microsoft.com/office/drawing/2014/main" id="{12AB8FFD-BB9F-933B-F4E3-57DC8FCE1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5483" y="3420028"/>
              <a:ext cx="2320278" cy="2320278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C744A37-C46A-9D17-C9FD-ACA98476BDA2}"/>
              </a:ext>
            </a:extLst>
          </p:cNvPr>
          <p:cNvSpPr txBox="1"/>
          <p:nvPr/>
        </p:nvSpPr>
        <p:spPr>
          <a:xfrm>
            <a:off x="6843684" y="3174936"/>
            <a:ext cx="4056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Modeling</a:t>
            </a:r>
            <a:endParaRPr lang="ko-KR" altLang="en-US" sz="3000" b="1" dirty="0">
              <a:solidFill>
                <a:schemeClr val="bg1"/>
              </a:solidFill>
              <a:latin typeface="Noto Sans KR Bold" panose="020B0800000000000000" pitchFamily="50" charset="-127"/>
              <a:ea typeface="Noto Sans KR Bold" panose="020B0800000000000000" pitchFamily="50" charset="-127"/>
            </a:endParaRPr>
          </a:p>
        </p:txBody>
      </p:sp>
      <p:grpSp>
        <p:nvGrpSpPr>
          <p:cNvPr id="54" name="그룹 1010">
            <a:extLst>
              <a:ext uri="{FF2B5EF4-FFF2-40B4-BE49-F238E27FC236}">
                <a16:creationId xmlns:a16="http://schemas.microsoft.com/office/drawing/2014/main" id="{126C95A4-87BD-D410-C2A6-E50826D694BD}"/>
              </a:ext>
            </a:extLst>
          </p:cNvPr>
          <p:cNvGrpSpPr/>
          <p:nvPr/>
        </p:nvGrpSpPr>
        <p:grpSpPr>
          <a:xfrm>
            <a:off x="12208796" y="2071045"/>
            <a:ext cx="3210017" cy="2984096"/>
            <a:chOff x="2875483" y="3420028"/>
            <a:chExt cx="2320278" cy="2320278"/>
          </a:xfrm>
        </p:grpSpPr>
        <p:pic>
          <p:nvPicPr>
            <p:cNvPr id="55" name="Object 31">
              <a:extLst>
                <a:ext uri="{FF2B5EF4-FFF2-40B4-BE49-F238E27FC236}">
                  <a16:creationId xmlns:a16="http://schemas.microsoft.com/office/drawing/2014/main" id="{CF3A535D-9899-DE0B-E7D0-AF190D84B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5483" y="3420028"/>
              <a:ext cx="2320278" cy="2320278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F7E76C4-9BC8-0751-21BF-E8ECE0F9A1A7}"/>
              </a:ext>
            </a:extLst>
          </p:cNvPr>
          <p:cNvSpPr txBox="1"/>
          <p:nvPr/>
        </p:nvSpPr>
        <p:spPr>
          <a:xfrm>
            <a:off x="11731866" y="3200488"/>
            <a:ext cx="4056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모델 해석</a:t>
            </a:r>
          </a:p>
        </p:txBody>
      </p:sp>
    </p:spTree>
    <p:extLst>
      <p:ext uri="{BB962C8B-B14F-4D97-AF65-F5344CB8AC3E}">
        <p14:creationId xmlns:p14="http://schemas.microsoft.com/office/powerpoint/2010/main" val="584666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98205" y="7960689"/>
            <a:ext cx="3102588" cy="137541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E8AA91-C0A0-1AD4-8864-1C2F187ED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A8400F84-26EC-E2A1-7BFD-6C6D93E9FF4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0496" y="4108629"/>
            <a:ext cx="6697637" cy="682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93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6667" y="-247619"/>
            <a:ext cx="3922883" cy="10533333"/>
            <a:chOff x="-266667" y="-247619"/>
            <a:chExt cx="3922883" cy="105333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6667" y="-247619"/>
              <a:ext cx="3922883" cy="1053333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8251" y="685717"/>
            <a:ext cx="3102588" cy="135864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E7F9CA-EA32-590C-DAE9-F395F59A6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ADD60-CBD8-819F-8619-7D2BF8412E61}"/>
              </a:ext>
            </a:extLst>
          </p:cNvPr>
          <p:cNvSpPr txBox="1"/>
          <p:nvPr/>
        </p:nvSpPr>
        <p:spPr>
          <a:xfrm>
            <a:off x="3984467" y="272293"/>
            <a:ext cx="12725400" cy="974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[1] </a:t>
            </a:r>
            <a:r>
              <a:rPr lang="ko-KR" altLang="en-US" sz="1100" dirty="0" err="1"/>
              <a:t>남기정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이동명</a:t>
            </a:r>
            <a:r>
              <a:rPr lang="ko-KR" altLang="en-US" sz="1100" dirty="0"/>
              <a:t> </a:t>
            </a:r>
            <a:r>
              <a:rPr lang="en-US" altLang="ko-KR" sz="1100" dirty="0"/>
              <a:t>and </a:t>
            </a:r>
            <a:r>
              <a:rPr lang="ko-KR" altLang="en-US" sz="1100" dirty="0"/>
              <a:t>진로</a:t>
            </a:r>
            <a:r>
              <a:rPr lang="en-US" altLang="ko-KR" sz="1100" dirty="0"/>
              <a:t>. (2019). </a:t>
            </a:r>
            <a:r>
              <a:rPr lang="ko-KR" altLang="en-US" sz="1100" dirty="0"/>
              <a:t>비재무정보를 이용한 창업기업의 부실요인에 관한 실증연구</a:t>
            </a:r>
            <a:r>
              <a:rPr lang="en-US" altLang="ko-KR" sz="1100" dirty="0"/>
              <a:t>. </a:t>
            </a:r>
            <a:r>
              <a:rPr lang="ko-KR" altLang="en-US" sz="1100" dirty="0"/>
              <a:t>벤처창업연구</a:t>
            </a:r>
            <a:r>
              <a:rPr lang="en-US" altLang="ko-KR" sz="1100" dirty="0"/>
              <a:t>, 14(1), 139-149.*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*[2] </a:t>
            </a:r>
            <a:r>
              <a:rPr lang="ko-KR" altLang="en-US" sz="1100" dirty="0" err="1"/>
              <a:t>조옥래</a:t>
            </a:r>
            <a:r>
              <a:rPr lang="en-US" altLang="ko-KR" sz="1100" dirty="0"/>
              <a:t>(1998),『</a:t>
            </a:r>
            <a:r>
              <a:rPr lang="ko-KR" altLang="en-US" sz="1100" dirty="0"/>
              <a:t>중소기업 도산예측과정에서 비재무제표 항목의 유용성검증과 기업 분석시스템 개발에 관한 연구</a:t>
            </a:r>
            <a:r>
              <a:rPr lang="en-US" altLang="ko-KR" sz="1100" dirty="0"/>
              <a:t>』,</a:t>
            </a:r>
            <a:r>
              <a:rPr lang="ko-KR" altLang="en-US" sz="1100" dirty="0"/>
              <a:t>경희대학교</a:t>
            </a:r>
            <a:r>
              <a:rPr lang="en-US" altLang="ko-KR" sz="1100" dirty="0"/>
              <a:t>,</a:t>
            </a:r>
            <a:r>
              <a:rPr lang="ko-KR" altLang="en-US" sz="1100" dirty="0"/>
              <a:t>석사학위논문</a:t>
            </a:r>
            <a:r>
              <a:rPr lang="en-US" altLang="ko-KR" sz="1100" dirty="0"/>
              <a:t>.*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*[3] </a:t>
            </a:r>
            <a:r>
              <a:rPr lang="ko-KR" altLang="en-US" sz="1100" dirty="0"/>
              <a:t>또 다른 발자국</a:t>
            </a:r>
            <a:r>
              <a:rPr lang="en-US" altLang="ko-KR" sz="1100" dirty="0"/>
              <a:t>, 2017</a:t>
            </a:r>
            <a:r>
              <a:rPr lang="ko-KR" altLang="en-US" sz="1100" dirty="0"/>
              <a:t>년 </a:t>
            </a:r>
            <a:r>
              <a:rPr lang="en-US" altLang="ko-KR" sz="1100" dirty="0"/>
              <a:t>02</a:t>
            </a:r>
            <a:r>
              <a:rPr lang="ko-KR" altLang="en-US" sz="1100" dirty="0"/>
              <a:t>월 </a:t>
            </a:r>
            <a:r>
              <a:rPr lang="en-US" altLang="ko-KR" sz="1100" dirty="0"/>
              <a:t>08</a:t>
            </a:r>
            <a:r>
              <a:rPr lang="ko-KR" altLang="en-US" sz="1100" dirty="0"/>
              <a:t>일</a:t>
            </a:r>
            <a:r>
              <a:rPr lang="en-US" altLang="ko-KR" sz="1100" dirty="0"/>
              <a:t>, [https://nicksstory.tistory.com/182](https://nicksstory.tistory.com/182)*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*[4] </a:t>
            </a:r>
            <a:r>
              <a:rPr lang="ko-KR" altLang="en-US" sz="1100" dirty="0"/>
              <a:t>정대용</a:t>
            </a:r>
            <a:r>
              <a:rPr lang="en-US" altLang="ko-KR" sz="1100" dirty="0"/>
              <a:t>,</a:t>
            </a:r>
            <a:r>
              <a:rPr lang="ko-KR" altLang="en-US" sz="1100" dirty="0" err="1"/>
              <a:t>유봉호</a:t>
            </a:r>
            <a:r>
              <a:rPr lang="en-US" altLang="ko-KR" sz="1100" dirty="0"/>
              <a:t>,“</a:t>
            </a:r>
            <a:r>
              <a:rPr lang="ko-KR" altLang="en-US" sz="1100" dirty="0"/>
              <a:t>기업가 지향성과 시장지향성이 조직유효성과 사업성과에 미치는 영향”</a:t>
            </a:r>
            <a:r>
              <a:rPr lang="en-US" altLang="ko-KR" sz="1100" dirty="0"/>
              <a:t>,</a:t>
            </a:r>
            <a:r>
              <a:rPr lang="ko-KR" altLang="en-US" sz="1100" dirty="0"/>
              <a:t>벤처경영연구</a:t>
            </a:r>
            <a:r>
              <a:rPr lang="en-US" altLang="ko-KR" sz="1100" dirty="0"/>
              <a:t>,</a:t>
            </a:r>
            <a:r>
              <a:rPr lang="ko-KR" altLang="en-US" sz="1100" dirty="0"/>
              <a:t>제</a:t>
            </a:r>
            <a:r>
              <a:rPr lang="en-US" altLang="ko-KR" sz="1100" dirty="0"/>
              <a:t>10</a:t>
            </a:r>
            <a:r>
              <a:rPr lang="ko-KR" altLang="en-US" sz="1100" dirty="0"/>
              <a:t>권</a:t>
            </a:r>
            <a:r>
              <a:rPr lang="en-US" altLang="ko-KR" sz="1100" dirty="0"/>
              <a:t>,</a:t>
            </a:r>
            <a:r>
              <a:rPr lang="ko-KR" altLang="en-US" sz="1100" dirty="0"/>
              <a:t>제</a:t>
            </a:r>
            <a:r>
              <a:rPr lang="en-US" altLang="ko-KR" sz="1100" dirty="0"/>
              <a:t>2</a:t>
            </a:r>
            <a:r>
              <a:rPr lang="ko-KR" altLang="en-US" sz="1100" dirty="0"/>
              <a:t>호</a:t>
            </a:r>
            <a:r>
              <a:rPr lang="en-US" altLang="ko-KR" sz="1100" dirty="0"/>
              <a:t>,pp.69-93,2007.*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*[5] A.KohliandB.Jaworski,“</a:t>
            </a:r>
            <a:r>
              <a:rPr lang="en-US" altLang="ko-KR" sz="1100" dirty="0" err="1"/>
              <a:t>MarketOrientation:The</a:t>
            </a:r>
            <a:r>
              <a:rPr lang="en-US" altLang="ko-KR" sz="1100" dirty="0"/>
              <a:t> Construct, Research Proposition, and </a:t>
            </a:r>
            <a:r>
              <a:rPr lang="en-US" altLang="ko-KR" sz="1100" dirty="0" err="1"/>
              <a:t>ManagerialImplication</a:t>
            </a:r>
            <a:r>
              <a:rPr lang="en-US" altLang="ko-KR" sz="1100" dirty="0"/>
              <a:t>,”</a:t>
            </a:r>
            <a:r>
              <a:rPr lang="en-US" altLang="ko-KR" sz="1100" dirty="0" err="1"/>
              <a:t>JournalofMarketing</a:t>
            </a:r>
            <a:r>
              <a:rPr lang="en-US" altLang="ko-KR" sz="1100" dirty="0"/>
              <a:t>, Vol.54,No.2,pp.1-18,1990*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*[6]J.C.NarverandS.F.Slater,“TheEffectofaMarketOrientationonBusinessProfitability,”JournalofMarketing,Vol.54,No.4,pp.20-35,1990*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*[7] Chung, H.(2012), “Export Market Orientation, Managerial Ties, and Performance,” International</a:t>
            </a:r>
          </a:p>
          <a:p>
            <a:r>
              <a:rPr lang="en-US" altLang="ko-KR" sz="1100" dirty="0"/>
              <a:t>Marketing Review, 29(4), 403-423.*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*[8] </a:t>
            </a:r>
            <a:r>
              <a:rPr lang="ko-KR" altLang="en-US" sz="1100" dirty="0" err="1"/>
              <a:t>윤덕룡</a:t>
            </a:r>
            <a:r>
              <a:rPr lang="ko-KR" altLang="en-US" sz="1100" dirty="0"/>
              <a:t> </a:t>
            </a:r>
            <a:r>
              <a:rPr lang="en-US" altLang="ko-KR" sz="1100" dirty="0"/>
              <a:t>· </a:t>
            </a:r>
            <a:r>
              <a:rPr lang="ko-KR" altLang="en-US" sz="1100" dirty="0" err="1"/>
              <a:t>김효상</a:t>
            </a:r>
            <a:r>
              <a:rPr lang="en-US" altLang="ko-KR" sz="1100" dirty="0"/>
              <a:t>. (2017). </a:t>
            </a:r>
            <a:r>
              <a:rPr lang="ko-KR" altLang="en-US" sz="1100" dirty="0"/>
              <a:t>환율변화가 한국기업에 미치는 영향분석과 정책적 시사점</a:t>
            </a:r>
            <a:r>
              <a:rPr lang="en-US" altLang="ko-KR" sz="1100" dirty="0"/>
              <a:t>: </a:t>
            </a:r>
            <a:r>
              <a:rPr lang="ko-KR" altLang="en-US" sz="1100" dirty="0"/>
              <a:t>기업데이터 분석을 중심으로</a:t>
            </a:r>
            <a:r>
              <a:rPr lang="en-US" altLang="ko-KR" sz="1100" dirty="0"/>
              <a:t>. </a:t>
            </a:r>
            <a:r>
              <a:rPr lang="ko-KR" altLang="en-US" sz="1100" dirty="0"/>
              <a:t>대외경제정책연구원</a:t>
            </a:r>
            <a:r>
              <a:rPr lang="en-US" altLang="ko-KR" sz="1100" dirty="0"/>
              <a:t>.*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*[9] </a:t>
            </a:r>
            <a:r>
              <a:rPr lang="ko-KR" altLang="en-US" sz="1100" dirty="0"/>
              <a:t>한민수 </a:t>
            </a:r>
            <a:r>
              <a:rPr lang="en-US" altLang="ko-KR" sz="1100" dirty="0"/>
              <a:t>and </a:t>
            </a:r>
            <a:r>
              <a:rPr lang="ko-KR" altLang="en-US" sz="1100" dirty="0" err="1"/>
              <a:t>편주현</a:t>
            </a:r>
            <a:r>
              <a:rPr lang="en-US" altLang="ko-KR" sz="1100" dirty="0"/>
              <a:t>. (2021). </a:t>
            </a:r>
            <a:r>
              <a:rPr lang="ko-KR" altLang="en-US" sz="1100" dirty="0"/>
              <a:t>환율 변화가 기업 규모별 우리나라 수출기업에 미치는 영향</a:t>
            </a:r>
            <a:r>
              <a:rPr lang="en-US" altLang="ko-KR" sz="1100" dirty="0"/>
              <a:t>. </a:t>
            </a:r>
            <a:r>
              <a:rPr lang="ko-KR" altLang="en-US" sz="1100" dirty="0"/>
              <a:t>시장경제연구</a:t>
            </a:r>
            <a:r>
              <a:rPr lang="en-US" altLang="ko-KR" sz="1100" dirty="0"/>
              <a:t>, 50(1), 99-127.*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*[10] </a:t>
            </a:r>
            <a:r>
              <a:rPr lang="ko-KR" altLang="en-US" sz="1100" dirty="0" err="1"/>
              <a:t>최기홍</a:t>
            </a:r>
            <a:r>
              <a:rPr lang="en-US" altLang="ko-KR" sz="1100" dirty="0"/>
              <a:t>, </a:t>
            </a:r>
            <a:r>
              <a:rPr lang="ko-KR" altLang="en-US" sz="1100" dirty="0"/>
              <a:t>김동윤</a:t>
            </a:r>
            <a:r>
              <a:rPr lang="en-US" altLang="ko-KR" sz="1100" dirty="0"/>
              <a:t>. (2019). </a:t>
            </a:r>
            <a:r>
              <a:rPr lang="ko-KR" altLang="en-US" sz="1100" dirty="0" err="1"/>
              <a:t>발틱운임지수가</a:t>
            </a:r>
            <a:r>
              <a:rPr lang="ko-KR" altLang="en-US" sz="1100" dirty="0"/>
              <a:t> 한국 주가 변동성에 미치는 영향</a:t>
            </a:r>
            <a:r>
              <a:rPr lang="en-US" altLang="ko-KR" sz="1100" dirty="0"/>
              <a:t>. </a:t>
            </a:r>
            <a:r>
              <a:rPr lang="ko-KR" altLang="en-US" sz="1100" dirty="0"/>
              <a:t>한국항만경제학회지</a:t>
            </a:r>
            <a:r>
              <a:rPr lang="en-US" altLang="ko-KR" sz="1100" dirty="0"/>
              <a:t>, 35(2), 61-75.*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*[11] </a:t>
            </a:r>
            <a:r>
              <a:rPr lang="ko-KR" altLang="en-US" sz="1100" dirty="0"/>
              <a:t>서지영</a:t>
            </a:r>
            <a:r>
              <a:rPr lang="en-US" altLang="ko-KR" sz="1100" dirty="0"/>
              <a:t>.</a:t>
            </a:r>
            <a:r>
              <a:rPr lang="ko-KR" altLang="en-US" sz="1100" dirty="0" err="1"/>
              <a:t>서현원</a:t>
            </a:r>
            <a:r>
              <a:rPr lang="en-US" altLang="ko-KR" sz="1100" dirty="0"/>
              <a:t>/KDI </a:t>
            </a:r>
            <a:r>
              <a:rPr lang="ko-KR" altLang="en-US" sz="1100" dirty="0"/>
              <a:t>경제정보센터</a:t>
            </a:r>
            <a:r>
              <a:rPr lang="en-US" altLang="ko-KR" sz="1100" dirty="0"/>
              <a:t>, 2010.08.02, [https://eiec.kdi.re.kr/material/clickView.do?click_yymm=201512&amp;cidx=1267](https://eiec.kdi.re.kr/material/clickView.do?click_yymm=201512&amp;cidx=1267)* 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*[12] </a:t>
            </a:r>
            <a:r>
              <a:rPr lang="ko-KR" altLang="en-US" sz="1100" dirty="0"/>
              <a:t>김종진</a:t>
            </a:r>
            <a:r>
              <a:rPr lang="en-US" altLang="ko-KR" sz="1100" dirty="0"/>
              <a:t>, </a:t>
            </a:r>
            <a:r>
              <a:rPr lang="ko-KR" altLang="en-US" sz="1100" dirty="0"/>
              <a:t>박성진 </a:t>
            </a:r>
            <a:r>
              <a:rPr lang="en-US" altLang="ko-KR" sz="1100" dirty="0"/>
              <a:t>and </a:t>
            </a:r>
            <a:r>
              <a:rPr lang="ko-KR" altLang="en-US" sz="1100" dirty="0"/>
              <a:t>박지원</a:t>
            </a:r>
            <a:r>
              <a:rPr lang="en-US" altLang="ko-KR" sz="1100" dirty="0"/>
              <a:t>. (2020). </a:t>
            </a:r>
            <a:r>
              <a:rPr lang="ko-KR" altLang="en-US" sz="1100" dirty="0"/>
              <a:t>수입곡물 가격변동이 국내 소비자물가에 미치는 영향 분석</a:t>
            </a:r>
            <a:r>
              <a:rPr lang="en-US" altLang="ko-KR" sz="1100" dirty="0"/>
              <a:t>. </a:t>
            </a:r>
            <a:r>
              <a:rPr lang="ko-KR" altLang="en-US" sz="1100" dirty="0"/>
              <a:t>농촌경제</a:t>
            </a:r>
            <a:r>
              <a:rPr lang="en-US" altLang="ko-KR" sz="1100" dirty="0"/>
              <a:t>, 43(2), 29-58.*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*[13] </a:t>
            </a:r>
            <a:r>
              <a:rPr lang="ko-KR" altLang="en-US" sz="1100" dirty="0"/>
              <a:t>임현우</a:t>
            </a:r>
            <a:r>
              <a:rPr lang="en-US" altLang="ko-KR" sz="1100" dirty="0"/>
              <a:t>, “*WTI·</a:t>
            </a:r>
            <a:r>
              <a:rPr lang="ko-KR" altLang="en-US" sz="1100" dirty="0"/>
              <a:t>브렌트유</a:t>
            </a:r>
            <a:r>
              <a:rPr lang="en-US" altLang="ko-KR" sz="1100" dirty="0"/>
              <a:t>·</a:t>
            </a:r>
            <a:r>
              <a:rPr lang="ko-KR" altLang="en-US" sz="1100" dirty="0"/>
              <a:t>두바이유</a:t>
            </a:r>
            <a:r>
              <a:rPr lang="en-US" altLang="ko-KR" sz="1100" dirty="0"/>
              <a:t>…'3</a:t>
            </a:r>
            <a:r>
              <a:rPr lang="ko-KR" altLang="en-US" sz="1100" dirty="0"/>
              <a:t>대 原油</a:t>
            </a:r>
            <a:r>
              <a:rPr lang="en-US" altLang="ko-KR" sz="1100" dirty="0"/>
              <a:t>'</a:t>
            </a:r>
            <a:r>
              <a:rPr lang="ko-KR" altLang="en-US" sz="1100" dirty="0"/>
              <a:t>는 고향이 모두 달라요”</a:t>
            </a:r>
            <a:r>
              <a:rPr lang="en-US" altLang="ko-KR" sz="1100" dirty="0"/>
              <a:t>, </a:t>
            </a:r>
            <a:r>
              <a:rPr lang="ko-KR" altLang="en-US" sz="1100" dirty="0"/>
              <a:t>한국경제</a:t>
            </a:r>
            <a:r>
              <a:rPr lang="en-US" altLang="ko-KR" sz="1100" dirty="0"/>
              <a:t>, 2021.03.01, [*https://sgsg.hankyung.com/article/2021022654681*](https://sgsg.hankyung.com/article/2021022654681)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*[14] </a:t>
            </a:r>
            <a:r>
              <a:rPr lang="ko-KR" altLang="en-US" sz="1100" dirty="0" err="1"/>
              <a:t>김상배</a:t>
            </a:r>
            <a:r>
              <a:rPr lang="en-US" altLang="ko-KR" sz="1100" dirty="0"/>
              <a:t>. (2021). </a:t>
            </a:r>
            <a:r>
              <a:rPr lang="ko-KR" altLang="en-US" sz="1100" dirty="0"/>
              <a:t>유가 변화가 우리나라 주식시장 유동성에 미치는 영향</a:t>
            </a:r>
            <a:r>
              <a:rPr lang="en-US" altLang="ko-KR" sz="1100" dirty="0"/>
              <a:t>. </a:t>
            </a:r>
            <a:r>
              <a:rPr lang="ko-KR" altLang="en-US" sz="1100" dirty="0"/>
              <a:t>에너지경제연구</a:t>
            </a:r>
            <a:r>
              <a:rPr lang="en-US" altLang="ko-KR" sz="1100" dirty="0"/>
              <a:t>, 20(1), 79-103.*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*[15] </a:t>
            </a:r>
            <a:r>
              <a:rPr lang="ko-KR" altLang="en-US" sz="1100" dirty="0" err="1"/>
              <a:t>김바우</a:t>
            </a:r>
            <a:r>
              <a:rPr lang="en-US" altLang="ko-KR" sz="1100" dirty="0"/>
              <a:t>, </a:t>
            </a:r>
            <a:r>
              <a:rPr lang="ko-KR" altLang="en-US" sz="1100" dirty="0"/>
              <a:t>김정현 </a:t>
            </a:r>
            <a:r>
              <a:rPr lang="en-US" altLang="ko-KR" sz="1100" dirty="0"/>
              <a:t>and </a:t>
            </a:r>
            <a:r>
              <a:rPr lang="ko-KR" altLang="en-US" sz="1100" dirty="0"/>
              <a:t>강성우</a:t>
            </a:r>
            <a:r>
              <a:rPr lang="en-US" altLang="ko-KR" sz="1100" dirty="0"/>
              <a:t>, </a:t>
            </a:r>
            <a:r>
              <a:rPr lang="ko-KR" altLang="en-US" sz="1100" dirty="0"/>
              <a:t>최근 원자재 가격 상승의 배경과 국내 제조업에 미치는 영향</a:t>
            </a:r>
            <a:r>
              <a:rPr lang="en-US" altLang="ko-KR" sz="1100" dirty="0"/>
              <a:t>, KIET </a:t>
            </a:r>
            <a:r>
              <a:rPr lang="ko-KR" altLang="en-US" sz="1100" dirty="0"/>
              <a:t>산업경제</a:t>
            </a:r>
            <a:r>
              <a:rPr lang="en-US" altLang="ko-KR" sz="1100" dirty="0"/>
              <a:t>, 2021.11.09*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*[16] </a:t>
            </a:r>
            <a:r>
              <a:rPr lang="ko-KR" altLang="en-US" sz="1100" dirty="0"/>
              <a:t>금융위원회 증권제도과</a:t>
            </a:r>
            <a:r>
              <a:rPr lang="en-US" altLang="ko-KR" sz="1100" dirty="0"/>
              <a:t>, 1999-07-06, [</a:t>
            </a:r>
            <a:r>
              <a:rPr lang="ko-KR" altLang="en-US" sz="1100" dirty="0"/>
              <a:t>해설</a:t>
            </a:r>
            <a:r>
              <a:rPr lang="en-US" altLang="ko-KR" sz="1100" dirty="0"/>
              <a:t>] </a:t>
            </a:r>
            <a:r>
              <a:rPr lang="ko-KR" altLang="en-US" sz="1100" dirty="0"/>
              <a:t>선물거래의 기본구조</a:t>
            </a:r>
            <a:r>
              <a:rPr lang="en-US" altLang="ko-KR" sz="1100" dirty="0"/>
              <a:t>, [https://www.fsc.go.kr/po010101/63344?srchCtgry=&amp;curPage=1160&amp;srchKey=&amp;srchText=&amp;srchBeginDt=&amp;srchEndDt=](https://www.fsc.go.kr/po010101/63344?srchCtgry=&amp;curPage=1160&amp;srchKey=&amp;srchText=&amp;srchBeginDt=&amp;srchEndDt=)*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*[17] </a:t>
            </a:r>
            <a:r>
              <a:rPr lang="ko-KR" altLang="en-US" sz="1100" dirty="0" err="1"/>
              <a:t>강내영</a:t>
            </a:r>
            <a:r>
              <a:rPr lang="ko-KR" altLang="en-US" sz="1100" dirty="0"/>
              <a:t> </a:t>
            </a:r>
            <a:r>
              <a:rPr lang="en-US" altLang="ko-KR" sz="1100" dirty="0"/>
              <a:t>and </a:t>
            </a:r>
            <a:r>
              <a:rPr lang="ko-KR" altLang="en-US" sz="1100" dirty="0"/>
              <a:t>강성은</a:t>
            </a:r>
            <a:r>
              <a:rPr lang="en-US" altLang="ko-KR" sz="1100" dirty="0"/>
              <a:t>. (2021). </a:t>
            </a:r>
            <a:r>
              <a:rPr lang="ko-KR" altLang="en-US" sz="1100" dirty="0"/>
              <a:t>국제원자재 가격의 변동요인 및 우리 수출에의 영향 분석</a:t>
            </a:r>
            <a:r>
              <a:rPr lang="en-US" altLang="ko-KR" sz="1100" dirty="0"/>
              <a:t>. </a:t>
            </a:r>
            <a:r>
              <a:rPr lang="ko-KR" altLang="en-US" sz="1100" dirty="0"/>
              <a:t>한국무역협회</a:t>
            </a:r>
            <a:r>
              <a:rPr lang="en-US" altLang="ko-KR" sz="1100" dirty="0"/>
              <a:t>, 17.*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*[18] </a:t>
            </a:r>
            <a:r>
              <a:rPr lang="ko-KR" altLang="en-US" sz="1100" dirty="0"/>
              <a:t>천성현</a:t>
            </a:r>
            <a:r>
              <a:rPr lang="en-US" altLang="ko-KR" sz="1100" dirty="0"/>
              <a:t>. “</a:t>
            </a:r>
            <a:r>
              <a:rPr lang="ko-KR" altLang="en-US" sz="1100" dirty="0"/>
              <a:t>왜 </a:t>
            </a:r>
            <a:r>
              <a:rPr lang="en-US" altLang="ko-KR" sz="1100" dirty="0"/>
              <a:t>HR</a:t>
            </a:r>
            <a:r>
              <a:rPr lang="ko-KR" altLang="en-US" sz="1100" dirty="0"/>
              <a:t>이 </a:t>
            </a:r>
            <a:r>
              <a:rPr lang="en-US" altLang="ko-KR" sz="1100" dirty="0"/>
              <a:t>ESG</a:t>
            </a:r>
            <a:r>
              <a:rPr lang="ko-KR" altLang="en-US" sz="1100" dirty="0"/>
              <a:t>에 주목해야 하는가”</a:t>
            </a:r>
            <a:r>
              <a:rPr lang="en-US" altLang="ko-KR" sz="1100" dirty="0"/>
              <a:t>, HR insight, 2020.12.31, [https://www.hrinsight.co.kr/view/view.asp?in_cate=112&amp;bi_pidx=31723](https://www.hrinsight.co.kr/view/view.asp?in_cate=112&amp;bi_pidx=31723)*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*[19] </a:t>
            </a:r>
            <a:r>
              <a:rPr lang="ko-KR" altLang="en-US" sz="1100" dirty="0"/>
              <a:t>통계청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통계용어및지표</a:t>
            </a:r>
            <a:r>
              <a:rPr lang="en-US" altLang="ko-KR" sz="1100" dirty="0"/>
              <a:t>, [https://kostat.go.kr/understand/info/info_lge/1/detail_lang.action?bmode=detail_lang&amp;pageNo=7&amp;keyWord=0&amp;cd=SL4175&amp;sTt=](https://kostat.go.kr/understand/info/info_lge/1/detail_lang.action?bmode=detail_lang&amp;pageNo=7&amp;keyWord=0&amp;cd=SL4175&amp;sTt=)*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*[20] </a:t>
            </a:r>
            <a:r>
              <a:rPr lang="ko-KR" altLang="en-US" sz="1100" dirty="0" err="1"/>
              <a:t>지성권</a:t>
            </a:r>
            <a:r>
              <a:rPr lang="ko-KR" altLang="en-US" sz="1100" dirty="0"/>
              <a:t> </a:t>
            </a:r>
            <a:r>
              <a:rPr lang="en-US" altLang="ko-KR" sz="1100" dirty="0"/>
              <a:t>and </a:t>
            </a:r>
            <a:r>
              <a:rPr lang="ko-KR" altLang="en-US" sz="1100" dirty="0"/>
              <a:t>김태수</a:t>
            </a:r>
            <a:r>
              <a:rPr lang="en-US" altLang="ko-KR" sz="1100" dirty="0"/>
              <a:t>. (2001). </a:t>
            </a:r>
            <a:r>
              <a:rPr lang="ko-KR" altLang="en-US" sz="1100" dirty="0"/>
              <a:t>경영자 보상과 회계이익특성의 관계에 관한 실증연구</a:t>
            </a:r>
            <a:r>
              <a:rPr lang="en-US" altLang="ko-KR" sz="1100" dirty="0"/>
              <a:t>. </a:t>
            </a:r>
            <a:r>
              <a:rPr lang="ko-KR" altLang="en-US" sz="1100" dirty="0"/>
              <a:t>회계학연구</a:t>
            </a:r>
            <a:r>
              <a:rPr lang="en-US" altLang="ko-KR" sz="1100" dirty="0"/>
              <a:t>, 26(1), 25-54.*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*[21] </a:t>
            </a:r>
            <a:r>
              <a:rPr lang="ko-KR" altLang="en-US" sz="1100" dirty="0"/>
              <a:t>한민수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편주현</a:t>
            </a:r>
            <a:r>
              <a:rPr lang="en-US" altLang="ko-KR" sz="1100" dirty="0"/>
              <a:t>. (2021). </a:t>
            </a:r>
            <a:r>
              <a:rPr lang="ko-KR" altLang="en-US" sz="1100" dirty="0"/>
              <a:t>환율 변화가 기업 규모별 우리나라 수출기업에 미치는 영향</a:t>
            </a:r>
            <a:r>
              <a:rPr lang="en-US" altLang="ko-KR" sz="1100" dirty="0"/>
              <a:t>. </a:t>
            </a:r>
            <a:r>
              <a:rPr lang="ko-KR" altLang="en-US" sz="1100" dirty="0"/>
              <a:t>시장경제연구</a:t>
            </a:r>
            <a:r>
              <a:rPr lang="en-US" altLang="ko-KR" sz="1100" dirty="0"/>
              <a:t>, 50(1), 99-127. </a:t>
            </a:r>
            <a:r>
              <a:rPr lang="en-US" altLang="ko-KR" sz="1100" dirty="0" err="1"/>
              <a:t>Minsoo</a:t>
            </a:r>
            <a:r>
              <a:rPr lang="en-US" altLang="ko-KR" sz="1100" dirty="0"/>
              <a:t> Han, Ju Hyun </a:t>
            </a:r>
            <a:r>
              <a:rPr lang="en-US" altLang="ko-KR" sz="1100" dirty="0" err="1"/>
              <a:t>Pyun</a:t>
            </a:r>
            <a:r>
              <a:rPr lang="en-US" altLang="ko-KR" sz="1100" dirty="0"/>
              <a:t>. (2021). Effects of exchange rate changes on Korean export firms by firm size. SOGANG ECONOMIC PAPERS, 50(1), 99-127.*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*[22]* *</a:t>
            </a:r>
            <a:r>
              <a:rPr lang="ko-KR" altLang="en-US" sz="1100" dirty="0" err="1"/>
              <a:t>오낙교</a:t>
            </a:r>
            <a:r>
              <a:rPr lang="en-US" altLang="ko-KR" sz="1100" dirty="0"/>
              <a:t>, </a:t>
            </a:r>
            <a:r>
              <a:rPr lang="ko-KR" altLang="en-US" sz="1100" dirty="0"/>
              <a:t>윤성수 </a:t>
            </a:r>
            <a:r>
              <a:rPr lang="en-US" altLang="ko-KR" sz="1100" dirty="0"/>
              <a:t>and </a:t>
            </a:r>
            <a:r>
              <a:rPr lang="ko-KR" altLang="en-US" sz="1100" dirty="0" err="1"/>
              <a:t>박원구</a:t>
            </a:r>
            <a:r>
              <a:rPr lang="en-US" altLang="ko-KR" sz="1100" dirty="0"/>
              <a:t>. (2014). </a:t>
            </a:r>
            <a:r>
              <a:rPr lang="ko-KR" altLang="en-US" sz="1100" dirty="0" err="1"/>
              <a:t>알트만</a:t>
            </a:r>
            <a:r>
              <a:rPr lang="ko-KR" altLang="en-US" sz="1100" dirty="0"/>
              <a:t> </a:t>
            </a:r>
            <a:r>
              <a:rPr lang="en-US" altLang="ko-KR" sz="1100" dirty="0"/>
              <a:t>Z-</a:t>
            </a:r>
            <a:r>
              <a:rPr lang="ko-KR" altLang="en-US" sz="1100" dirty="0"/>
              <a:t>스코어를 이용한 신생 중소기업의 지속가능성 분석</a:t>
            </a:r>
            <a:r>
              <a:rPr lang="en-US" altLang="ko-KR" sz="1100" dirty="0"/>
              <a:t>: </a:t>
            </a:r>
            <a:r>
              <a:rPr lang="ko-KR" altLang="en-US" sz="1100" dirty="0"/>
              <a:t>신재생에너지산업을 중심으로</a:t>
            </a:r>
            <a:r>
              <a:rPr lang="en-US" altLang="ko-KR" sz="1100" dirty="0"/>
              <a:t>. </a:t>
            </a:r>
            <a:r>
              <a:rPr lang="ko-KR" altLang="en-US" sz="1100" dirty="0"/>
              <a:t>기술혁신연구</a:t>
            </a:r>
            <a:r>
              <a:rPr lang="en-US" altLang="ko-KR" sz="1100" dirty="0"/>
              <a:t>, 22(2), 185-220.*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*[23] </a:t>
            </a:r>
            <a:r>
              <a:rPr lang="ko-KR" altLang="en-US" sz="1100" dirty="0"/>
              <a:t>분석가 </a:t>
            </a:r>
            <a:r>
              <a:rPr lang="ko-KR" altLang="en-US" sz="1100" dirty="0" err="1"/>
              <a:t>꽁냥이</a:t>
            </a:r>
            <a:r>
              <a:rPr lang="en-US" altLang="ko-KR" sz="1100" dirty="0"/>
              <a:t>, 2022.08.25, [https://zephyrus1111.tistory.com/271](https://zephyrus1111.tistory.com/271)*</a:t>
            </a:r>
          </a:p>
          <a:p>
            <a:endParaRPr lang="en-US" altLang="ko-KR" sz="1100" dirty="0"/>
          </a:p>
          <a:p>
            <a:r>
              <a:rPr lang="en-US" altLang="ko-KR" sz="1100" dirty="0"/>
              <a:t>*[</a:t>
            </a:r>
            <a:r>
              <a:rPr lang="ko-KR" altLang="en-US" sz="1100" dirty="0"/>
              <a:t>그림</a:t>
            </a:r>
            <a:r>
              <a:rPr lang="en-US" altLang="ko-KR" sz="1100" dirty="0"/>
              <a:t>1] KOSI </a:t>
            </a:r>
            <a:r>
              <a:rPr lang="ko-KR" altLang="en-US" sz="1100" dirty="0"/>
              <a:t>중소벤처기업연구원</a:t>
            </a:r>
            <a:r>
              <a:rPr lang="en-US" altLang="ko-KR" sz="1100" dirty="0"/>
              <a:t>. </a:t>
            </a:r>
            <a:r>
              <a:rPr lang="ko-KR" altLang="en-US" sz="1100" dirty="0"/>
              <a:t>중소기업 포커스 제 </a:t>
            </a:r>
            <a:r>
              <a:rPr lang="en-US" altLang="ko-KR" sz="1100" dirty="0"/>
              <a:t>21-14</a:t>
            </a:r>
            <a:r>
              <a:rPr lang="ko-KR" altLang="en-US" sz="1100" dirty="0"/>
              <a:t>호 </a:t>
            </a:r>
            <a:r>
              <a:rPr lang="en-US" altLang="ko-KR" sz="1100" dirty="0"/>
              <a:t>2021.08.09 : ESG </a:t>
            </a:r>
            <a:r>
              <a:rPr lang="ko-KR" altLang="en-US" sz="1100" dirty="0"/>
              <a:t>확산이 중소기업에 미치는 영향 및 지원 방향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나수미</a:t>
            </a:r>
            <a:r>
              <a:rPr lang="ko-KR" altLang="en-US" sz="1100" dirty="0"/>
              <a:t>*</a:t>
            </a:r>
            <a:endParaRPr lang="en-US" altLang="ko-KR" sz="1100" dirty="0"/>
          </a:p>
          <a:p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127459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86149"/>
            <a:chOff x="0" y="0"/>
            <a:chExt cx="18285714" cy="103861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3861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7062" y="2705100"/>
            <a:ext cx="15453875" cy="5908835"/>
            <a:chOff x="1415920" y="2727176"/>
            <a:chExt cx="15453875" cy="5908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5920" y="2727176"/>
              <a:ext cx="15453875" cy="59088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>
            <a:biLevel thresh="25000"/>
          </a:blip>
          <a:stretch>
            <a:fillRect/>
          </a:stretch>
        </p:blipFill>
        <p:spPr>
          <a:xfrm>
            <a:off x="4648200" y="4832360"/>
            <a:ext cx="7365111" cy="187026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252399" y="4804992"/>
            <a:ext cx="3755519" cy="87430"/>
            <a:chOff x="7252399" y="4804992"/>
            <a:chExt cx="3755519" cy="8743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2399" y="4804992"/>
              <a:ext cx="3755519" cy="87430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FEE7A3-1824-7DB9-CCA4-336A0FE3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91" y="4104737"/>
            <a:ext cx="6574749" cy="68217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2FA269-5446-3266-E76A-7CF22197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F8883-ED53-670F-EC56-FBE9C5C4EE6D}"/>
              </a:ext>
            </a:extLst>
          </p:cNvPr>
          <p:cNvSpPr txBox="1"/>
          <p:nvPr/>
        </p:nvSpPr>
        <p:spPr>
          <a:xfrm>
            <a:off x="10145439" y="7424277"/>
            <a:ext cx="8995390" cy="196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01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프로젝트 목적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02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배경 및 필요성</a:t>
            </a:r>
            <a:endParaRPr lang="en-US" altLang="ko-KR" sz="28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03 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대안 신용 평가 </a:t>
            </a:r>
            <a:r>
              <a:rPr lang="ko-KR" altLang="en-US" sz="2800" dirty="0" err="1">
                <a:solidFill>
                  <a:schemeClr val="bg1"/>
                </a:solidFill>
                <a:latin typeface="+mn-ea"/>
              </a:rPr>
              <a:t>모델로서의</a:t>
            </a:r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 차별성 및 독창성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4F43A7-F52F-4345-CE48-06269602929F}"/>
              </a:ext>
            </a:extLst>
          </p:cNvPr>
          <p:cNvSpPr txBox="1"/>
          <p:nvPr/>
        </p:nvSpPr>
        <p:spPr>
          <a:xfrm>
            <a:off x="10145439" y="6203882"/>
            <a:ext cx="4914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프로젝트 개요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1021">
            <a:extLst>
              <a:ext uri="{FF2B5EF4-FFF2-40B4-BE49-F238E27FC236}">
                <a16:creationId xmlns:a16="http://schemas.microsoft.com/office/drawing/2014/main" id="{86E04601-8B84-4AB0-9052-F891C779D4E4}"/>
              </a:ext>
            </a:extLst>
          </p:cNvPr>
          <p:cNvGrpSpPr/>
          <p:nvPr/>
        </p:nvGrpSpPr>
        <p:grpSpPr>
          <a:xfrm>
            <a:off x="914400" y="758929"/>
            <a:ext cx="856449" cy="271292"/>
            <a:chOff x="952381" y="758929"/>
            <a:chExt cx="727023" cy="234274"/>
          </a:xfrm>
        </p:grpSpPr>
        <p:pic>
          <p:nvPicPr>
            <p:cNvPr id="51" name="Object 76">
              <a:extLst>
                <a:ext uri="{FF2B5EF4-FFF2-40B4-BE49-F238E27FC236}">
                  <a16:creationId xmlns:a16="http://schemas.microsoft.com/office/drawing/2014/main" id="{87642584-2AC4-CFE2-81BA-9A71114B4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64DE52-ED0D-8CD7-FA3C-4A0A1C27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EAD31-FE1B-9D4E-0ABE-97292D2A5987}"/>
              </a:ext>
            </a:extLst>
          </p:cNvPr>
          <p:cNvSpPr txBox="1"/>
          <p:nvPr/>
        </p:nvSpPr>
        <p:spPr>
          <a:xfrm>
            <a:off x="766643" y="1008362"/>
            <a:ext cx="4743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00" dirty="0">
                <a:solidFill>
                  <a:srgbClr val="4D78B0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프로젝트 목적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93CC3-C821-349C-33EB-04EF2C3D3652}"/>
              </a:ext>
            </a:extLst>
          </p:cNvPr>
          <p:cNvSpPr txBox="1"/>
          <p:nvPr/>
        </p:nvSpPr>
        <p:spPr>
          <a:xfrm>
            <a:off x="864729" y="1864658"/>
            <a:ext cx="237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1AD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프로젝트 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64E48C-4FFA-C6DD-DE12-EF089EA8C46A}"/>
              </a:ext>
            </a:extLst>
          </p:cNvPr>
          <p:cNvGrpSpPr/>
          <p:nvPr/>
        </p:nvGrpSpPr>
        <p:grpSpPr>
          <a:xfrm>
            <a:off x="2981655" y="2927509"/>
            <a:ext cx="12305640" cy="2215991"/>
            <a:chOff x="2628900" y="2478071"/>
            <a:chExt cx="12305640" cy="221599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DCE644-554E-2FD2-D640-4CA55DC4928E}"/>
                </a:ext>
              </a:extLst>
            </p:cNvPr>
            <p:cNvSpPr txBox="1">
              <a:spLocks/>
            </p:cNvSpPr>
            <p:nvPr/>
          </p:nvSpPr>
          <p:spPr>
            <a:xfrm>
              <a:off x="2628900" y="2478071"/>
              <a:ext cx="3425962" cy="221599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800" dirty="0">
                  <a:solidFill>
                    <a:srgbClr val="9E948C"/>
                  </a:solidFill>
                </a:rPr>
                <a:t>[     ]</a:t>
              </a:r>
              <a:endParaRPr lang="ko-KR" altLang="en-US" sz="13800" dirty="0">
                <a:solidFill>
                  <a:srgbClr val="9E948C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C7D58E-3F4B-71E9-6589-214322A75FF4}"/>
                </a:ext>
              </a:extLst>
            </p:cNvPr>
            <p:cNvSpPr txBox="1">
              <a:spLocks/>
            </p:cNvSpPr>
            <p:nvPr/>
          </p:nvSpPr>
          <p:spPr>
            <a:xfrm>
              <a:off x="2738233" y="2876285"/>
              <a:ext cx="3288751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+mn-ea"/>
                </a:rPr>
                <a:t>미시경제</a:t>
              </a:r>
              <a:endParaRPr lang="en-US" altLang="ko-KR" sz="3200" dirty="0">
                <a:latin typeface="+mn-ea"/>
              </a:endParaRPr>
            </a:p>
            <a:p>
              <a:pPr algn="ctr"/>
              <a:r>
                <a:rPr lang="ko-KR" altLang="en-US" sz="3200" dirty="0">
                  <a:latin typeface="+mn-ea"/>
                </a:rPr>
                <a:t>거시경제</a:t>
              </a:r>
              <a:endParaRPr lang="en-US" altLang="ko-KR" sz="3200" dirty="0">
                <a:latin typeface="+mn-ea"/>
              </a:endParaRPr>
            </a:p>
            <a:p>
              <a:pPr algn="ctr"/>
              <a:r>
                <a:rPr lang="ko-KR" altLang="en-US" sz="3200" dirty="0">
                  <a:latin typeface="+mn-ea"/>
                </a:rPr>
                <a:t>인적자원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572EC6-2030-EEBB-7BA9-475E20B682C6}"/>
                </a:ext>
              </a:extLst>
            </p:cNvPr>
            <p:cNvSpPr txBox="1"/>
            <p:nvPr/>
          </p:nvSpPr>
          <p:spPr>
            <a:xfrm>
              <a:off x="6095340" y="2761985"/>
              <a:ext cx="8839200" cy="169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/>
                <a:t>관점의 다양한 파생변수를 기반으로 중소기업의 </a:t>
              </a:r>
              <a:r>
                <a:rPr lang="ko-KR" altLang="en-US" sz="2400" dirty="0" err="1"/>
                <a:t>휴폐업을</a:t>
              </a:r>
              <a:r>
                <a:rPr lang="ko-KR" altLang="en-US" sz="2400" dirty="0"/>
                <a:t> 예측하고 유의미한 지표를 발굴하며 최적화된 </a:t>
              </a:r>
              <a:r>
                <a:rPr lang="ko-KR" altLang="en-US" sz="2400" dirty="0" err="1"/>
                <a:t>휴폐업</a:t>
              </a:r>
              <a:r>
                <a:rPr lang="ko-KR" altLang="en-US" sz="2400" dirty="0"/>
                <a:t> 예측 모델을 개발하는 것을 목표로 함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B12E224-7C09-7F92-C976-CFADEE96D379}"/>
              </a:ext>
            </a:extLst>
          </p:cNvPr>
          <p:cNvSpPr txBox="1"/>
          <p:nvPr/>
        </p:nvSpPr>
        <p:spPr>
          <a:xfrm>
            <a:off x="1781018" y="6517953"/>
            <a:ext cx="15840487" cy="2016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214177"/>
                </a:solidFill>
                <a:latin typeface="+mn-ea"/>
              </a:rPr>
              <a:t>1️⃣ </a:t>
            </a:r>
            <a:r>
              <a:rPr lang="ko-KR" altLang="en-US" sz="2400" dirty="0">
                <a:solidFill>
                  <a:srgbClr val="214177"/>
                </a:solidFill>
                <a:latin typeface="+mn-ea"/>
              </a:rPr>
              <a:t>첫째</a:t>
            </a:r>
            <a:r>
              <a:rPr lang="en-US" altLang="ko-KR" sz="2400" dirty="0">
                <a:solidFill>
                  <a:srgbClr val="214177"/>
                </a:solidFill>
                <a:latin typeface="+mn-ea"/>
              </a:rPr>
              <a:t>, NICE DNB</a:t>
            </a:r>
            <a:r>
              <a:rPr lang="ko-KR" altLang="en-US" sz="2400" dirty="0">
                <a:solidFill>
                  <a:srgbClr val="214177"/>
                </a:solidFill>
                <a:latin typeface="+mn-ea"/>
              </a:rPr>
              <a:t> 데이터</a:t>
            </a:r>
            <a:r>
              <a:rPr lang="en-US" altLang="ko-KR" sz="2400" dirty="0">
                <a:solidFill>
                  <a:srgbClr val="214177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4177"/>
                </a:solidFill>
                <a:latin typeface="+mn-ea"/>
              </a:rPr>
              <a:t>논리적 근거에 기반한 다양한 파생변수로부터 </a:t>
            </a:r>
            <a:r>
              <a:rPr lang="ko-KR" altLang="en-US" sz="2400" dirty="0" err="1">
                <a:solidFill>
                  <a:srgbClr val="214177"/>
                </a:solidFill>
                <a:latin typeface="+mn-ea"/>
              </a:rPr>
              <a:t>휴폐업</a:t>
            </a:r>
            <a:r>
              <a:rPr lang="ko-KR" altLang="en-US" sz="2400" dirty="0">
                <a:solidFill>
                  <a:srgbClr val="214177"/>
                </a:solidFill>
                <a:latin typeface="+mn-ea"/>
              </a:rPr>
              <a:t> 결정에 유의미한 변수를 조합 </a:t>
            </a:r>
            <a:r>
              <a:rPr lang="en-US" altLang="ko-KR" sz="2400" dirty="0">
                <a:solidFill>
                  <a:srgbClr val="214177"/>
                </a:solidFill>
                <a:latin typeface="+mn-ea"/>
              </a:rPr>
              <a:t>&amp; </a:t>
            </a:r>
            <a:r>
              <a:rPr lang="ko-KR" altLang="en-US" sz="2400" dirty="0">
                <a:solidFill>
                  <a:srgbClr val="214177"/>
                </a:solidFill>
                <a:latin typeface="+mn-ea"/>
              </a:rPr>
              <a:t>선별</a:t>
            </a:r>
            <a:endParaRPr lang="en-US" altLang="ko-KR" sz="2400" dirty="0">
              <a:solidFill>
                <a:srgbClr val="214177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214177"/>
                </a:solidFill>
                <a:latin typeface="+mn-ea"/>
              </a:rPr>
              <a:t>2️⃣ </a:t>
            </a:r>
            <a:r>
              <a:rPr lang="ko-KR" altLang="en-US" sz="2400" dirty="0">
                <a:solidFill>
                  <a:srgbClr val="214177"/>
                </a:solidFill>
                <a:latin typeface="+mn-ea"/>
              </a:rPr>
              <a:t>둘째</a:t>
            </a:r>
            <a:r>
              <a:rPr lang="en-US" altLang="ko-KR" sz="2400" dirty="0">
                <a:solidFill>
                  <a:srgbClr val="214177"/>
                </a:solidFill>
                <a:latin typeface="+mn-ea"/>
              </a:rPr>
              <a:t>, </a:t>
            </a:r>
            <a:r>
              <a:rPr lang="ko-KR" altLang="en-US" sz="2400" dirty="0" err="1">
                <a:solidFill>
                  <a:srgbClr val="214177"/>
                </a:solidFill>
                <a:latin typeface="+mn-ea"/>
              </a:rPr>
              <a:t>휴폐업에</a:t>
            </a:r>
            <a:r>
              <a:rPr lang="ko-KR" altLang="en-US" sz="2400" dirty="0">
                <a:solidFill>
                  <a:srgbClr val="214177"/>
                </a:solidFill>
                <a:latin typeface="+mn-ea"/>
              </a:rPr>
              <a:t> 유의미한 영향을 미치는 요인들에 대한 요인분석을 진행</a:t>
            </a:r>
            <a:endParaRPr lang="en-US" altLang="ko-KR" sz="2400" dirty="0">
              <a:solidFill>
                <a:srgbClr val="214177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214177"/>
                </a:solidFill>
                <a:latin typeface="+mn-ea"/>
              </a:rPr>
              <a:t>3️⃣ </a:t>
            </a:r>
            <a:r>
              <a:rPr lang="ko-KR" altLang="en-US" sz="2400" dirty="0">
                <a:solidFill>
                  <a:srgbClr val="214177"/>
                </a:solidFill>
                <a:latin typeface="+mn-ea"/>
              </a:rPr>
              <a:t>셋째</a:t>
            </a:r>
            <a:r>
              <a:rPr lang="en-US" altLang="ko-KR" sz="2400" dirty="0">
                <a:solidFill>
                  <a:srgbClr val="214177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214177"/>
                </a:solidFill>
                <a:latin typeface="+mn-ea"/>
              </a:rPr>
              <a:t>유의미한 변수를 활용하고 성능을 향상시킨 예측 모델 및 인사이트를 도출</a:t>
            </a:r>
            <a:endParaRPr lang="en-US" altLang="ko-KR" sz="2400" dirty="0">
              <a:solidFill>
                <a:srgbClr val="21417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7309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1021">
            <a:extLst>
              <a:ext uri="{FF2B5EF4-FFF2-40B4-BE49-F238E27FC236}">
                <a16:creationId xmlns:a16="http://schemas.microsoft.com/office/drawing/2014/main" id="{86E04601-8B84-4AB0-9052-F891C779D4E4}"/>
              </a:ext>
            </a:extLst>
          </p:cNvPr>
          <p:cNvGrpSpPr/>
          <p:nvPr/>
        </p:nvGrpSpPr>
        <p:grpSpPr>
          <a:xfrm>
            <a:off x="914400" y="758929"/>
            <a:ext cx="856449" cy="271292"/>
            <a:chOff x="952381" y="758929"/>
            <a:chExt cx="727023" cy="234274"/>
          </a:xfrm>
        </p:grpSpPr>
        <p:pic>
          <p:nvPicPr>
            <p:cNvPr id="51" name="Object 76">
              <a:extLst>
                <a:ext uri="{FF2B5EF4-FFF2-40B4-BE49-F238E27FC236}">
                  <a16:creationId xmlns:a16="http://schemas.microsoft.com/office/drawing/2014/main" id="{87642584-2AC4-CFE2-81BA-9A71114B4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64DE52-ED0D-8CD7-FA3C-4A0A1C27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EAD31-FE1B-9D4E-0ABE-97292D2A5987}"/>
              </a:ext>
            </a:extLst>
          </p:cNvPr>
          <p:cNvSpPr txBox="1"/>
          <p:nvPr/>
        </p:nvSpPr>
        <p:spPr>
          <a:xfrm>
            <a:off x="766643" y="1008362"/>
            <a:ext cx="4743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00" dirty="0">
                <a:solidFill>
                  <a:srgbClr val="4D78B0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배경 및 필요성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93CC3-C821-349C-33EB-04EF2C3D3652}"/>
              </a:ext>
            </a:extLst>
          </p:cNvPr>
          <p:cNvSpPr txBox="1"/>
          <p:nvPr/>
        </p:nvSpPr>
        <p:spPr>
          <a:xfrm>
            <a:off x="864729" y="1864658"/>
            <a:ext cx="237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1AD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프로젝트 개요</a:t>
            </a:r>
          </a:p>
        </p:txBody>
      </p:sp>
      <p:grpSp>
        <p:nvGrpSpPr>
          <p:cNvPr id="993" name="그룹 1002">
            <a:extLst>
              <a:ext uri="{FF2B5EF4-FFF2-40B4-BE49-F238E27FC236}">
                <a16:creationId xmlns:a16="http://schemas.microsoft.com/office/drawing/2014/main" id="{E789FA5E-EEC2-56D8-EB56-1ECB6AEB61CE}"/>
              </a:ext>
            </a:extLst>
          </p:cNvPr>
          <p:cNvGrpSpPr/>
          <p:nvPr/>
        </p:nvGrpSpPr>
        <p:grpSpPr>
          <a:xfrm>
            <a:off x="13189701" y="2750351"/>
            <a:ext cx="514286" cy="425068"/>
            <a:chOff x="8885714" y="2805622"/>
            <a:chExt cx="514286" cy="425068"/>
          </a:xfrm>
        </p:grpSpPr>
        <p:pic>
          <p:nvPicPr>
            <p:cNvPr id="994" name="Object 9">
              <a:extLst>
                <a:ext uri="{FF2B5EF4-FFF2-40B4-BE49-F238E27FC236}">
                  <a16:creationId xmlns:a16="http://schemas.microsoft.com/office/drawing/2014/main" id="{816DC088-D2FA-FBE8-FDF9-8A04C70A0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885714" y="2805622"/>
              <a:ext cx="514286" cy="425068"/>
            </a:xfrm>
            <a:prstGeom prst="rect">
              <a:avLst/>
            </a:prstGeom>
          </p:spPr>
        </p:pic>
      </p:grp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3A15681A-D706-51B1-1C80-2E93A65549FB}"/>
              </a:ext>
            </a:extLst>
          </p:cNvPr>
          <p:cNvGrpSpPr/>
          <p:nvPr/>
        </p:nvGrpSpPr>
        <p:grpSpPr>
          <a:xfrm>
            <a:off x="2143568" y="5728553"/>
            <a:ext cx="697791" cy="697791"/>
            <a:chOff x="4411739" y="5561874"/>
            <a:chExt cx="697791" cy="697791"/>
          </a:xfrm>
        </p:grpSpPr>
        <p:pic>
          <p:nvPicPr>
            <p:cNvPr id="48" name="Object 6">
              <a:extLst>
                <a:ext uri="{FF2B5EF4-FFF2-40B4-BE49-F238E27FC236}">
                  <a16:creationId xmlns:a16="http://schemas.microsoft.com/office/drawing/2014/main" id="{8C01BFDC-4879-478F-D035-7A0A85BC3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1739" y="5561874"/>
              <a:ext cx="697791" cy="697791"/>
            </a:xfrm>
            <a:prstGeom prst="rect">
              <a:avLst/>
            </a:prstGeom>
          </p:spPr>
        </p:pic>
      </p:grpSp>
      <p:grpSp>
        <p:nvGrpSpPr>
          <p:cNvPr id="17" name="그룹 1006">
            <a:extLst>
              <a:ext uri="{FF2B5EF4-FFF2-40B4-BE49-F238E27FC236}">
                <a16:creationId xmlns:a16="http://schemas.microsoft.com/office/drawing/2014/main" id="{D49333CE-8E7B-F767-7E0A-D6F051FB8ADE}"/>
              </a:ext>
            </a:extLst>
          </p:cNvPr>
          <p:cNvGrpSpPr/>
          <p:nvPr/>
        </p:nvGrpSpPr>
        <p:grpSpPr>
          <a:xfrm>
            <a:off x="6118145" y="5728553"/>
            <a:ext cx="697791" cy="697791"/>
            <a:chOff x="7338326" y="5561874"/>
            <a:chExt cx="697791" cy="697791"/>
          </a:xfrm>
        </p:grpSpPr>
        <p:pic>
          <p:nvPicPr>
            <p:cNvPr id="45" name="Object 15">
              <a:extLst>
                <a:ext uri="{FF2B5EF4-FFF2-40B4-BE49-F238E27FC236}">
                  <a16:creationId xmlns:a16="http://schemas.microsoft.com/office/drawing/2014/main" id="{2D61F3F1-C30B-2AFE-40C2-90B48817F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8326" y="5561874"/>
              <a:ext cx="697791" cy="697791"/>
            </a:xfrm>
            <a:prstGeom prst="rect">
              <a:avLst/>
            </a:prstGeom>
          </p:spPr>
        </p:pic>
      </p:grpSp>
      <p:sp>
        <p:nvSpPr>
          <p:cNvPr id="42" name="Object 19">
            <a:extLst>
              <a:ext uri="{FF2B5EF4-FFF2-40B4-BE49-F238E27FC236}">
                <a16:creationId xmlns:a16="http://schemas.microsoft.com/office/drawing/2014/main" id="{20761189-CEDA-13C0-D6BD-AB82608B69A2}"/>
              </a:ext>
            </a:extLst>
          </p:cNvPr>
          <p:cNvSpPr txBox="1"/>
          <p:nvPr/>
        </p:nvSpPr>
        <p:spPr>
          <a:xfrm>
            <a:off x="613002" y="6475107"/>
            <a:ext cx="3772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kern="0" spc="-100" dirty="0">
                <a:solidFill>
                  <a:srgbClr val="4C74AA"/>
                </a:solidFill>
                <a:latin typeface="+mj-ea"/>
                <a:ea typeface="+mj-ea"/>
                <a:cs typeface="Noto Sans CJK KR Bold" pitchFamily="34" charset="0"/>
              </a:rPr>
              <a:t>IMF </a:t>
            </a:r>
            <a:r>
              <a:rPr lang="ko-KR" altLang="en-US" sz="2400" kern="0" spc="-100" dirty="0">
                <a:solidFill>
                  <a:srgbClr val="4C74AA"/>
                </a:solidFill>
                <a:latin typeface="+mj-ea"/>
                <a:ea typeface="+mj-ea"/>
                <a:cs typeface="Noto Sans CJK KR Bold" pitchFamily="34" charset="0"/>
              </a:rPr>
              <a:t>사태</a:t>
            </a:r>
            <a:endParaRPr lang="en-US" sz="2000" dirty="0">
              <a:latin typeface="+mj-ea"/>
              <a:ea typeface="+mj-ea"/>
            </a:endParaRPr>
          </a:p>
        </p:txBody>
      </p:sp>
      <p:sp>
        <p:nvSpPr>
          <p:cNvPr id="43" name="Object 20">
            <a:extLst>
              <a:ext uri="{FF2B5EF4-FFF2-40B4-BE49-F238E27FC236}">
                <a16:creationId xmlns:a16="http://schemas.microsoft.com/office/drawing/2014/main" id="{32F98176-B645-58DE-7C37-2384AA11F2E4}"/>
              </a:ext>
            </a:extLst>
          </p:cNvPr>
          <p:cNvSpPr txBox="1"/>
          <p:nvPr/>
        </p:nvSpPr>
        <p:spPr>
          <a:xfrm>
            <a:off x="562490" y="6965771"/>
            <a:ext cx="3859937" cy="10647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kern="0" spc="-100" dirty="0">
                <a:solidFill>
                  <a:srgbClr val="4C74AA"/>
                </a:solidFill>
                <a:latin typeface="+mn-ea"/>
              </a:rPr>
              <a:t>  📌 금융시장 전면 개방</a:t>
            </a:r>
            <a:endParaRPr lang="en-US" altLang="ko-KR" kern="0" spc="-100" dirty="0">
              <a:solidFill>
                <a:srgbClr val="4C74AA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kern="0" spc="-100" dirty="0">
                <a:solidFill>
                  <a:srgbClr val="4C74AA"/>
                </a:solidFill>
                <a:latin typeface="+mn-ea"/>
              </a:rPr>
              <a:t>사회 및 경제 전반에 걸친 구조조정</a:t>
            </a:r>
            <a:endParaRPr lang="en-US" altLang="ko-KR" kern="0" spc="-100" dirty="0">
              <a:solidFill>
                <a:srgbClr val="4C74AA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kern="0" spc="-100" dirty="0">
                <a:solidFill>
                  <a:srgbClr val="4C74AA"/>
                </a:solidFill>
                <a:latin typeface="+mn-ea"/>
              </a:rPr>
              <a:t>대기업</a:t>
            </a:r>
            <a:r>
              <a:rPr lang="en-US" altLang="ko-KR" kern="0" spc="-100" dirty="0">
                <a:solidFill>
                  <a:srgbClr val="4C74AA"/>
                </a:solidFill>
                <a:latin typeface="+mn-ea"/>
              </a:rPr>
              <a:t>, </a:t>
            </a:r>
            <a:r>
              <a:rPr lang="ko-KR" altLang="en-US" kern="0" spc="-100" dirty="0">
                <a:solidFill>
                  <a:srgbClr val="4C74AA"/>
                </a:solidFill>
                <a:latin typeface="+mn-ea"/>
              </a:rPr>
              <a:t>벤처기업</a:t>
            </a:r>
            <a:r>
              <a:rPr lang="en-US" altLang="ko-KR" kern="0" spc="-100" dirty="0">
                <a:solidFill>
                  <a:srgbClr val="4C74AA"/>
                </a:solidFill>
                <a:latin typeface="+mn-ea"/>
              </a:rPr>
              <a:t>, </a:t>
            </a:r>
            <a:r>
              <a:rPr lang="ko-KR" altLang="en-US" kern="0" spc="-100" dirty="0">
                <a:solidFill>
                  <a:srgbClr val="4C74AA"/>
                </a:solidFill>
                <a:latin typeface="+mn-ea"/>
              </a:rPr>
              <a:t>중소기업의 </a:t>
            </a:r>
            <a:r>
              <a:rPr lang="ko-KR" altLang="en-US" kern="0" spc="-100" dirty="0" err="1">
                <a:solidFill>
                  <a:srgbClr val="4C74AA"/>
                </a:solidFill>
                <a:latin typeface="+mn-ea"/>
              </a:rPr>
              <a:t>휴폐업</a:t>
            </a:r>
            <a:r>
              <a:rPr lang="ko-KR" altLang="en-US" kern="0" spc="-100" dirty="0">
                <a:solidFill>
                  <a:srgbClr val="4C74AA"/>
                </a:solidFill>
                <a:latin typeface="+mn-ea"/>
              </a:rPr>
              <a:t> 🔼</a:t>
            </a:r>
            <a:endParaRPr lang="en-US" altLang="ko-KR" kern="0" spc="-100" dirty="0">
              <a:solidFill>
                <a:srgbClr val="4C74AA"/>
              </a:solidFill>
              <a:latin typeface="+mn-ea"/>
            </a:endParaRPr>
          </a:p>
        </p:txBody>
      </p:sp>
      <p:sp>
        <p:nvSpPr>
          <p:cNvPr id="22" name="Object 34">
            <a:extLst>
              <a:ext uri="{FF2B5EF4-FFF2-40B4-BE49-F238E27FC236}">
                <a16:creationId xmlns:a16="http://schemas.microsoft.com/office/drawing/2014/main" id="{A8EAE783-F895-D540-37B3-4267B5E7349A}"/>
              </a:ext>
            </a:extLst>
          </p:cNvPr>
          <p:cNvSpPr txBox="1"/>
          <p:nvPr/>
        </p:nvSpPr>
        <p:spPr>
          <a:xfrm>
            <a:off x="1716811" y="3175419"/>
            <a:ext cx="15514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 dirty="0">
                <a:solidFill>
                  <a:srgbClr val="4C74AA"/>
                </a:solidFill>
                <a:latin typeface="+mj-ea"/>
                <a:ea typeface="+mj-ea"/>
                <a:cs typeface="Noto Sans CJK KR Bold" pitchFamily="34" charset="0"/>
              </a:rPr>
              <a:t>1997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6" name="Object 35">
            <a:extLst>
              <a:ext uri="{FF2B5EF4-FFF2-40B4-BE49-F238E27FC236}">
                <a16:creationId xmlns:a16="http://schemas.microsoft.com/office/drawing/2014/main" id="{C158CC50-9F68-A094-2338-28F96F7F92C6}"/>
              </a:ext>
            </a:extLst>
          </p:cNvPr>
          <p:cNvSpPr txBox="1"/>
          <p:nvPr/>
        </p:nvSpPr>
        <p:spPr>
          <a:xfrm>
            <a:off x="5691225" y="3175419"/>
            <a:ext cx="1551422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kern="0" spc="-100" dirty="0">
                <a:solidFill>
                  <a:srgbClr val="4C74AA"/>
                </a:solidFill>
                <a:latin typeface="+mj-ea"/>
                <a:ea typeface="+mj-ea"/>
                <a:cs typeface="Noto Sans CJK KR Bold" pitchFamily="34" charset="0"/>
              </a:rPr>
              <a:t>2007</a:t>
            </a:r>
            <a:endParaRPr lang="en-US" dirty="0">
              <a:latin typeface="+mj-ea"/>
              <a:ea typeface="+mj-ea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13706F6-C4CD-FA34-E004-E188A611B842}"/>
              </a:ext>
            </a:extLst>
          </p:cNvPr>
          <p:cNvCxnSpPr>
            <a:cxnSpLocks/>
            <a:stCxn id="22" idx="2"/>
            <a:endCxn id="57" idx="0"/>
          </p:cNvCxnSpPr>
          <p:nvPr/>
        </p:nvCxnSpPr>
        <p:spPr>
          <a:xfrm flipH="1">
            <a:off x="2492459" y="3606306"/>
            <a:ext cx="63" cy="1447738"/>
          </a:xfrm>
          <a:prstGeom prst="line">
            <a:avLst/>
          </a:prstGeom>
          <a:ln w="28575">
            <a:solidFill>
              <a:srgbClr val="4C74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직선 연결선 959">
            <a:extLst>
              <a:ext uri="{FF2B5EF4-FFF2-40B4-BE49-F238E27FC236}">
                <a16:creationId xmlns:a16="http://schemas.microsoft.com/office/drawing/2014/main" id="{BFA72BF4-D44B-1772-966E-4C41474B1D89}"/>
              </a:ext>
            </a:extLst>
          </p:cNvPr>
          <p:cNvCxnSpPr>
            <a:cxnSpLocks/>
            <a:stCxn id="26" idx="2"/>
            <a:endCxn id="60" idx="0"/>
          </p:cNvCxnSpPr>
          <p:nvPr/>
        </p:nvCxnSpPr>
        <p:spPr>
          <a:xfrm>
            <a:off x="6466936" y="3606306"/>
            <a:ext cx="0" cy="1446344"/>
          </a:xfrm>
          <a:prstGeom prst="line">
            <a:avLst/>
          </a:prstGeom>
          <a:ln w="28575">
            <a:solidFill>
              <a:srgbClr val="83AA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3" name="타원 972">
            <a:extLst>
              <a:ext uri="{FF2B5EF4-FFF2-40B4-BE49-F238E27FC236}">
                <a16:creationId xmlns:a16="http://schemas.microsoft.com/office/drawing/2014/main" id="{716114D7-B8D1-CF42-5A10-A79EEF5447FC}"/>
              </a:ext>
            </a:extLst>
          </p:cNvPr>
          <p:cNvSpPr/>
          <p:nvPr/>
        </p:nvSpPr>
        <p:spPr>
          <a:xfrm>
            <a:off x="6376936" y="3554593"/>
            <a:ext cx="180000" cy="180000"/>
          </a:xfrm>
          <a:prstGeom prst="ellipse">
            <a:avLst/>
          </a:prstGeom>
          <a:solidFill>
            <a:srgbClr val="83A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6" name="타원 975">
            <a:extLst>
              <a:ext uri="{FF2B5EF4-FFF2-40B4-BE49-F238E27FC236}">
                <a16:creationId xmlns:a16="http://schemas.microsoft.com/office/drawing/2014/main" id="{AACA3A2B-FEAF-6CB6-646A-7F48045B0E2B}"/>
              </a:ext>
            </a:extLst>
          </p:cNvPr>
          <p:cNvSpPr/>
          <p:nvPr/>
        </p:nvSpPr>
        <p:spPr>
          <a:xfrm>
            <a:off x="2402459" y="3554593"/>
            <a:ext cx="180000" cy="180000"/>
          </a:xfrm>
          <a:prstGeom prst="ellipse">
            <a:avLst/>
          </a:prstGeom>
          <a:solidFill>
            <a:srgbClr val="4C7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66C532A-CC1D-885A-42FE-FBBC0959EB94}"/>
              </a:ext>
            </a:extLst>
          </p:cNvPr>
          <p:cNvSpPr/>
          <p:nvPr/>
        </p:nvSpPr>
        <p:spPr>
          <a:xfrm>
            <a:off x="5076808" y="4825850"/>
            <a:ext cx="3245135" cy="633600"/>
          </a:xfrm>
          <a:prstGeom prst="roundRect">
            <a:avLst>
              <a:gd name="adj" fmla="val 50000"/>
            </a:avLst>
          </a:prstGeom>
          <a:solidFill>
            <a:srgbClr val="659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83A887A-CD8E-051F-62D2-E21CD36C6E46}"/>
              </a:ext>
            </a:extLst>
          </p:cNvPr>
          <p:cNvSpPr/>
          <p:nvPr/>
        </p:nvSpPr>
        <p:spPr>
          <a:xfrm>
            <a:off x="2250726" y="4825850"/>
            <a:ext cx="4521010" cy="633600"/>
          </a:xfrm>
          <a:prstGeom prst="roundRect">
            <a:avLst>
              <a:gd name="adj" fmla="val 50000"/>
            </a:avLst>
          </a:prstGeom>
          <a:solidFill>
            <a:srgbClr val="AFE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CD2CDA33-689C-A982-3C0A-2C44FF076106}"/>
              </a:ext>
            </a:extLst>
          </p:cNvPr>
          <p:cNvSpPr/>
          <p:nvPr/>
        </p:nvSpPr>
        <p:spPr>
          <a:xfrm>
            <a:off x="606344" y="4825851"/>
            <a:ext cx="2074985" cy="633600"/>
          </a:xfrm>
          <a:prstGeom prst="roundRect">
            <a:avLst>
              <a:gd name="adj" fmla="val 50000"/>
            </a:avLst>
          </a:prstGeom>
          <a:solidFill>
            <a:srgbClr val="659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8783E55-D4C3-F379-B959-9FAC79CDFF49}"/>
              </a:ext>
            </a:extLst>
          </p:cNvPr>
          <p:cNvSpPr/>
          <p:nvPr/>
        </p:nvSpPr>
        <p:spPr>
          <a:xfrm>
            <a:off x="2193640" y="4825851"/>
            <a:ext cx="609600" cy="635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DE20C2B-0543-3606-2130-D5715074EE2A}"/>
              </a:ext>
            </a:extLst>
          </p:cNvPr>
          <p:cNvSpPr/>
          <p:nvPr/>
        </p:nvSpPr>
        <p:spPr>
          <a:xfrm>
            <a:off x="2402459" y="5054044"/>
            <a:ext cx="180000" cy="180000"/>
          </a:xfrm>
          <a:prstGeom prst="ellipse">
            <a:avLst/>
          </a:prstGeom>
          <a:solidFill>
            <a:srgbClr val="4C7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37ED1C0-58D7-8006-D7D0-7C0EF0C811EC}"/>
              </a:ext>
            </a:extLst>
          </p:cNvPr>
          <p:cNvSpPr/>
          <p:nvPr/>
        </p:nvSpPr>
        <p:spPr>
          <a:xfrm>
            <a:off x="6162136" y="4824413"/>
            <a:ext cx="609600" cy="635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9601A78-0776-EA48-B78F-FD84E7A54FA5}"/>
              </a:ext>
            </a:extLst>
          </p:cNvPr>
          <p:cNvSpPr/>
          <p:nvPr/>
        </p:nvSpPr>
        <p:spPr>
          <a:xfrm>
            <a:off x="6376936" y="5052650"/>
            <a:ext cx="180000" cy="180000"/>
          </a:xfrm>
          <a:prstGeom prst="ellipse">
            <a:avLst/>
          </a:prstGeom>
          <a:solidFill>
            <a:srgbClr val="83A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3" name="타원 982">
            <a:extLst>
              <a:ext uri="{FF2B5EF4-FFF2-40B4-BE49-F238E27FC236}">
                <a16:creationId xmlns:a16="http://schemas.microsoft.com/office/drawing/2014/main" id="{69DA3BF3-B392-AAE7-1360-3EEADFF2C68F}"/>
              </a:ext>
            </a:extLst>
          </p:cNvPr>
          <p:cNvSpPr/>
          <p:nvPr/>
        </p:nvSpPr>
        <p:spPr>
          <a:xfrm>
            <a:off x="8401371" y="5052650"/>
            <a:ext cx="180000" cy="180000"/>
          </a:xfrm>
          <a:prstGeom prst="ellipse">
            <a:avLst/>
          </a:prstGeom>
          <a:solidFill>
            <a:srgbClr val="4C7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4" name="타원 983">
            <a:extLst>
              <a:ext uri="{FF2B5EF4-FFF2-40B4-BE49-F238E27FC236}">
                <a16:creationId xmlns:a16="http://schemas.microsoft.com/office/drawing/2014/main" id="{7A433D0F-AAA1-F9CE-DA9A-ACC47E1B3EB6}"/>
              </a:ext>
            </a:extLst>
          </p:cNvPr>
          <p:cNvSpPr/>
          <p:nvPr/>
        </p:nvSpPr>
        <p:spPr>
          <a:xfrm>
            <a:off x="8633338" y="5052650"/>
            <a:ext cx="180000" cy="180000"/>
          </a:xfrm>
          <a:prstGeom prst="ellipse">
            <a:avLst/>
          </a:prstGeom>
          <a:solidFill>
            <a:srgbClr val="4C7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5" name="타원 984">
            <a:extLst>
              <a:ext uri="{FF2B5EF4-FFF2-40B4-BE49-F238E27FC236}">
                <a16:creationId xmlns:a16="http://schemas.microsoft.com/office/drawing/2014/main" id="{AE3A2132-5139-9A63-F5E3-2372042A0A41}"/>
              </a:ext>
            </a:extLst>
          </p:cNvPr>
          <p:cNvSpPr/>
          <p:nvPr/>
        </p:nvSpPr>
        <p:spPr>
          <a:xfrm>
            <a:off x="8865304" y="5052650"/>
            <a:ext cx="180000" cy="180000"/>
          </a:xfrm>
          <a:prstGeom prst="ellipse">
            <a:avLst/>
          </a:prstGeom>
          <a:solidFill>
            <a:srgbClr val="4C7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7" name="Object 20">
            <a:extLst>
              <a:ext uri="{FF2B5EF4-FFF2-40B4-BE49-F238E27FC236}">
                <a16:creationId xmlns:a16="http://schemas.microsoft.com/office/drawing/2014/main" id="{0B2D6267-8852-7B22-E843-F410708A9752}"/>
              </a:ext>
            </a:extLst>
          </p:cNvPr>
          <p:cNvSpPr txBox="1"/>
          <p:nvPr/>
        </p:nvSpPr>
        <p:spPr>
          <a:xfrm>
            <a:off x="4536967" y="6964906"/>
            <a:ext cx="3859937" cy="10647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kern="0" spc="-100" dirty="0">
                <a:solidFill>
                  <a:srgbClr val="4C74AA"/>
                </a:solidFill>
                <a:latin typeface="+mn-ea"/>
              </a:rPr>
              <a:t>  📌 세계적 경기 하락 및 침체 지속</a:t>
            </a:r>
            <a:endParaRPr lang="en-US" altLang="ko-KR" kern="0" spc="-100" dirty="0">
              <a:solidFill>
                <a:srgbClr val="4C74AA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kern="0" spc="-100" dirty="0">
                <a:solidFill>
                  <a:srgbClr val="4C74AA"/>
                </a:solidFill>
                <a:latin typeface="+mn-ea"/>
              </a:rPr>
              <a:t>기반이 취약한 국내 중소 기업의 </a:t>
            </a:r>
            <a:r>
              <a:rPr lang="ko-KR" altLang="en-US" kern="0" spc="-100" dirty="0" err="1">
                <a:solidFill>
                  <a:srgbClr val="4C74AA"/>
                </a:solidFill>
                <a:latin typeface="+mn-ea"/>
              </a:rPr>
              <a:t>휴폐업에</a:t>
            </a:r>
            <a:r>
              <a:rPr lang="ko-KR" altLang="en-US" kern="0" spc="-100" dirty="0">
                <a:solidFill>
                  <a:srgbClr val="4C74AA"/>
                </a:solidFill>
                <a:latin typeface="+mn-ea"/>
              </a:rPr>
              <a:t> 대한 위험🔼</a:t>
            </a:r>
            <a:endParaRPr lang="en-US" altLang="ko-KR" kern="0" spc="-100" dirty="0">
              <a:solidFill>
                <a:srgbClr val="4C74AA"/>
              </a:solidFill>
              <a:latin typeface="+mn-ea"/>
            </a:endParaRPr>
          </a:p>
        </p:txBody>
      </p:sp>
      <p:sp>
        <p:nvSpPr>
          <p:cNvPr id="988" name="Object 23">
            <a:extLst>
              <a:ext uri="{FF2B5EF4-FFF2-40B4-BE49-F238E27FC236}">
                <a16:creationId xmlns:a16="http://schemas.microsoft.com/office/drawing/2014/main" id="{A4A37EA3-105B-0E5E-DF31-9CF2D7613491}"/>
              </a:ext>
            </a:extLst>
          </p:cNvPr>
          <p:cNvSpPr txBox="1"/>
          <p:nvPr/>
        </p:nvSpPr>
        <p:spPr>
          <a:xfrm>
            <a:off x="4580925" y="6490495"/>
            <a:ext cx="3772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kern="0" spc="-100" dirty="0" err="1">
                <a:solidFill>
                  <a:srgbClr val="4C74AA"/>
                </a:solidFill>
                <a:latin typeface="+mj-ea"/>
                <a:ea typeface="+mj-ea"/>
                <a:cs typeface="Noto Sans CJK KR Bold" pitchFamily="34" charset="0"/>
              </a:rPr>
              <a:t>서브프라임</a:t>
            </a:r>
            <a:r>
              <a:rPr lang="en-US" sz="2400" kern="0" spc="-100" dirty="0">
                <a:solidFill>
                  <a:srgbClr val="4C74AA"/>
                </a:solidFill>
                <a:latin typeface="+mj-ea"/>
                <a:ea typeface="+mj-ea"/>
                <a:cs typeface="Noto Sans CJK KR Bold" pitchFamily="34" charset="0"/>
              </a:rPr>
              <a:t> </a:t>
            </a:r>
            <a:r>
              <a:rPr lang="ko-KR" altLang="en-US" sz="2400" kern="0" spc="-100" dirty="0">
                <a:solidFill>
                  <a:srgbClr val="4C74AA"/>
                </a:solidFill>
                <a:latin typeface="+mj-ea"/>
                <a:ea typeface="+mj-ea"/>
                <a:cs typeface="Noto Sans CJK KR Bold" pitchFamily="34" charset="0"/>
              </a:rPr>
              <a:t>사태</a:t>
            </a:r>
            <a:endParaRPr lang="en-US" sz="2000" dirty="0">
              <a:latin typeface="+mj-ea"/>
              <a:ea typeface="+mj-ea"/>
            </a:endParaRPr>
          </a:p>
        </p:txBody>
      </p:sp>
      <p:grpSp>
        <p:nvGrpSpPr>
          <p:cNvPr id="1000" name="그룹 1008">
            <a:extLst>
              <a:ext uri="{FF2B5EF4-FFF2-40B4-BE49-F238E27FC236}">
                <a16:creationId xmlns:a16="http://schemas.microsoft.com/office/drawing/2014/main" id="{5009B64C-3E1E-FCAE-CA35-CF6A9C7BC177}"/>
              </a:ext>
            </a:extLst>
          </p:cNvPr>
          <p:cNvGrpSpPr/>
          <p:nvPr/>
        </p:nvGrpSpPr>
        <p:grpSpPr>
          <a:xfrm>
            <a:off x="4394159" y="7815910"/>
            <a:ext cx="346517" cy="937522"/>
            <a:chOff x="8264711" y="6646616"/>
            <a:chExt cx="594795" cy="1609257"/>
          </a:xfrm>
        </p:grpSpPr>
        <p:pic>
          <p:nvPicPr>
            <p:cNvPr id="1002" name="Object 27">
              <a:extLst>
                <a:ext uri="{FF2B5EF4-FFF2-40B4-BE49-F238E27FC236}">
                  <a16:creationId xmlns:a16="http://schemas.microsoft.com/office/drawing/2014/main" id="{8DA34571-C0AA-3B3F-1887-2D4EFDAC3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264711" y="6646616"/>
              <a:ext cx="594795" cy="1609257"/>
            </a:xfrm>
            <a:prstGeom prst="rect">
              <a:avLst/>
            </a:prstGeom>
          </p:spPr>
        </p:pic>
      </p:grpSp>
      <p:sp>
        <p:nvSpPr>
          <p:cNvPr id="1007" name="직사각형 1006">
            <a:extLst>
              <a:ext uri="{FF2B5EF4-FFF2-40B4-BE49-F238E27FC236}">
                <a16:creationId xmlns:a16="http://schemas.microsoft.com/office/drawing/2014/main" id="{EA14219B-C6C3-1133-73DB-EC9D099C3B0B}"/>
              </a:ext>
            </a:extLst>
          </p:cNvPr>
          <p:cNvSpPr/>
          <p:nvPr/>
        </p:nvSpPr>
        <p:spPr>
          <a:xfrm>
            <a:off x="415858" y="8947848"/>
            <a:ext cx="8591483" cy="833628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rgbClr val="214177"/>
                </a:solidFill>
              </a:rPr>
              <a:t>경영자</a:t>
            </a:r>
            <a:r>
              <a:rPr lang="en-US" altLang="ko-KR" dirty="0">
                <a:solidFill>
                  <a:srgbClr val="214177"/>
                </a:solidFill>
              </a:rPr>
              <a:t>, </a:t>
            </a:r>
            <a:r>
              <a:rPr lang="ko-KR" altLang="en-US" dirty="0">
                <a:solidFill>
                  <a:srgbClr val="214177"/>
                </a:solidFill>
              </a:rPr>
              <a:t>투자자</a:t>
            </a:r>
            <a:r>
              <a:rPr lang="en-US" altLang="ko-KR" dirty="0">
                <a:solidFill>
                  <a:srgbClr val="214177"/>
                </a:solidFill>
              </a:rPr>
              <a:t>, </a:t>
            </a:r>
            <a:r>
              <a:rPr lang="ko-KR" altLang="en-US" dirty="0">
                <a:solidFill>
                  <a:srgbClr val="214177"/>
                </a:solidFill>
              </a:rPr>
              <a:t>채권자</a:t>
            </a:r>
            <a:r>
              <a:rPr lang="en-US" altLang="ko-KR" dirty="0">
                <a:solidFill>
                  <a:srgbClr val="214177"/>
                </a:solidFill>
              </a:rPr>
              <a:t>, </a:t>
            </a:r>
            <a:r>
              <a:rPr lang="ko-KR" altLang="en-US" dirty="0">
                <a:solidFill>
                  <a:srgbClr val="214177"/>
                </a:solidFill>
              </a:rPr>
              <a:t>근로자</a:t>
            </a:r>
            <a:r>
              <a:rPr lang="en-US" altLang="ko-KR" dirty="0">
                <a:solidFill>
                  <a:srgbClr val="214177"/>
                </a:solidFill>
              </a:rPr>
              <a:t>, </a:t>
            </a:r>
            <a:r>
              <a:rPr lang="ko-KR" altLang="en-US" dirty="0">
                <a:solidFill>
                  <a:srgbClr val="214177"/>
                </a:solidFill>
              </a:rPr>
              <a:t>거래처 등 직접적 이해관계자에 대한 손실</a:t>
            </a:r>
            <a:endParaRPr lang="en-US" altLang="ko-KR" dirty="0">
              <a:solidFill>
                <a:srgbClr val="214177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rgbClr val="214177"/>
                </a:solidFill>
              </a:rPr>
              <a:t>사회 경제 전반에 피해</a:t>
            </a:r>
            <a:endParaRPr lang="en-US" altLang="ko-KR" dirty="0">
              <a:solidFill>
                <a:srgbClr val="214177"/>
              </a:solidFill>
            </a:endParaRPr>
          </a:p>
        </p:txBody>
      </p:sp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F585C8A8-D7EA-34EB-0FCB-D9D836F5E4B9}"/>
              </a:ext>
            </a:extLst>
          </p:cNvPr>
          <p:cNvGrpSpPr/>
          <p:nvPr/>
        </p:nvGrpSpPr>
        <p:grpSpPr>
          <a:xfrm>
            <a:off x="4423227" y="8029621"/>
            <a:ext cx="346517" cy="937522"/>
            <a:chOff x="8264711" y="6646616"/>
            <a:chExt cx="594795" cy="1609257"/>
          </a:xfrm>
        </p:grpSpPr>
        <p:pic>
          <p:nvPicPr>
            <p:cNvPr id="1009" name="Object 27">
              <a:extLst>
                <a:ext uri="{FF2B5EF4-FFF2-40B4-BE49-F238E27FC236}">
                  <a16:creationId xmlns:a16="http://schemas.microsoft.com/office/drawing/2014/main" id="{AB22C695-9CCA-A3DB-164A-EA671115E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264711" y="6646616"/>
              <a:ext cx="594795" cy="1609257"/>
            </a:xfrm>
            <a:prstGeom prst="rect">
              <a:avLst/>
            </a:prstGeom>
          </p:spPr>
        </p:pic>
      </p:grpSp>
      <p:sp>
        <p:nvSpPr>
          <p:cNvPr id="1010" name="TextBox 1009">
            <a:extLst>
              <a:ext uri="{FF2B5EF4-FFF2-40B4-BE49-F238E27FC236}">
                <a16:creationId xmlns:a16="http://schemas.microsoft.com/office/drawing/2014/main" id="{3F3009D1-9C1B-C756-0BC6-5ECD1818CBA2}"/>
              </a:ext>
            </a:extLst>
          </p:cNvPr>
          <p:cNvSpPr txBox="1"/>
          <p:nvPr/>
        </p:nvSpPr>
        <p:spPr>
          <a:xfrm>
            <a:off x="8955304" y="4092781"/>
            <a:ext cx="9163083" cy="169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500" b="1" dirty="0">
                <a:solidFill>
                  <a:srgbClr val="214177"/>
                </a:solidFill>
                <a:latin typeface="+mj-ea"/>
                <a:ea typeface="+mj-ea"/>
              </a:rPr>
              <a:t>재무 </a:t>
            </a:r>
            <a:r>
              <a:rPr lang="ko-KR" altLang="en-US" sz="4500" b="1" dirty="0">
                <a:solidFill>
                  <a:srgbClr val="214177"/>
                </a:solidFill>
                <a:latin typeface="+mj-ea"/>
                <a:ea typeface="+mj-ea"/>
                <a:sym typeface="Wingdings" panose="05000000000000000000" pitchFamily="2" charset="2"/>
              </a:rPr>
              <a:t> 비재무  인적자원 지표 활용</a:t>
            </a:r>
            <a:endParaRPr lang="en-US" altLang="ko-KR" sz="4500" b="1" dirty="0">
              <a:solidFill>
                <a:srgbClr val="214177"/>
              </a:solidFill>
              <a:latin typeface="+mj-ea"/>
              <a:ea typeface="+mj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4500" b="1" dirty="0">
                <a:solidFill>
                  <a:srgbClr val="214177"/>
                </a:solidFill>
                <a:latin typeface="+mj-ea"/>
                <a:ea typeface="+mj-ea"/>
              </a:rPr>
              <a:t>중소기업 </a:t>
            </a:r>
            <a:r>
              <a:rPr lang="ko-KR" altLang="en-US" sz="4500" b="1" dirty="0" err="1">
                <a:solidFill>
                  <a:srgbClr val="214177"/>
                </a:solidFill>
                <a:latin typeface="+mj-ea"/>
                <a:ea typeface="+mj-ea"/>
              </a:rPr>
              <a:t>휴폐업</a:t>
            </a:r>
            <a:r>
              <a:rPr lang="ko-KR" altLang="en-US" sz="4500" b="1" dirty="0">
                <a:solidFill>
                  <a:srgbClr val="214177"/>
                </a:solidFill>
                <a:latin typeface="+mj-ea"/>
                <a:ea typeface="+mj-ea"/>
              </a:rPr>
              <a:t> 예측 서비스</a:t>
            </a:r>
          </a:p>
        </p:txBody>
      </p:sp>
      <p:sp>
        <p:nvSpPr>
          <p:cNvPr id="1011" name="TextBox 1010">
            <a:extLst>
              <a:ext uri="{FF2B5EF4-FFF2-40B4-BE49-F238E27FC236}">
                <a16:creationId xmlns:a16="http://schemas.microsoft.com/office/drawing/2014/main" id="{B7B85C19-E7E4-B44E-2413-2CD19050D7CB}"/>
              </a:ext>
            </a:extLst>
          </p:cNvPr>
          <p:cNvSpPr txBox="1"/>
          <p:nvPr/>
        </p:nvSpPr>
        <p:spPr>
          <a:xfrm>
            <a:off x="10285146" y="6123535"/>
            <a:ext cx="6837682" cy="733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rgbClr val="6E82A4"/>
                </a:solidFill>
              </a:rPr>
              <a:t>재무적 요인은 좋지만 비재무적 요인이 좋지 않아 </a:t>
            </a:r>
            <a:r>
              <a:rPr lang="ko-KR" altLang="en-US" dirty="0" err="1">
                <a:solidFill>
                  <a:srgbClr val="6E82A4"/>
                </a:solidFill>
              </a:rPr>
              <a:t>휴폐업한</a:t>
            </a:r>
            <a:r>
              <a:rPr lang="ko-KR" altLang="en-US" dirty="0">
                <a:solidFill>
                  <a:srgbClr val="6E82A4"/>
                </a:solidFill>
              </a:rPr>
              <a:t> 기업</a:t>
            </a:r>
            <a:r>
              <a:rPr lang="en-US" altLang="ko-KR" dirty="0">
                <a:solidFill>
                  <a:srgbClr val="6E82A4"/>
                </a:solidFill>
              </a:rPr>
              <a:t>,</a:t>
            </a:r>
            <a:r>
              <a:rPr lang="ko-KR" altLang="en-US" dirty="0">
                <a:solidFill>
                  <a:srgbClr val="6E82A4"/>
                </a:solidFill>
              </a:rPr>
              <a:t> 재무적 요인은 좋지 않지만 비재무적 요인이 양호해 지속되는 기업을 볼 수 있음</a:t>
            </a:r>
            <a:endParaRPr lang="en-US" altLang="ko-KR" dirty="0">
              <a:solidFill>
                <a:srgbClr val="6E82A4"/>
              </a:solidFill>
            </a:endParaRPr>
          </a:p>
        </p:txBody>
      </p:sp>
      <p:cxnSp>
        <p:nvCxnSpPr>
          <p:cNvPr id="1016" name="직선 연결선 1015">
            <a:extLst>
              <a:ext uri="{FF2B5EF4-FFF2-40B4-BE49-F238E27FC236}">
                <a16:creationId xmlns:a16="http://schemas.microsoft.com/office/drawing/2014/main" id="{E0BFF2D9-E6DC-003A-DC59-73E67B19C9B4}"/>
              </a:ext>
            </a:extLst>
          </p:cNvPr>
          <p:cNvCxnSpPr/>
          <p:nvPr/>
        </p:nvCxnSpPr>
        <p:spPr>
          <a:xfrm>
            <a:off x="10046387" y="7277100"/>
            <a:ext cx="7315200" cy="0"/>
          </a:xfrm>
          <a:prstGeom prst="line">
            <a:avLst/>
          </a:prstGeom>
          <a:ln w="57150">
            <a:solidFill>
              <a:srgbClr val="2141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076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87200" y="-386854"/>
            <a:ext cx="4133703" cy="2015180"/>
            <a:chOff x="12330493" y="-370967"/>
            <a:chExt cx="4133703" cy="20151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780000">
              <a:off x="12330493" y="-370967"/>
              <a:ext cx="4133703" cy="20151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87400" y="2523423"/>
            <a:ext cx="4130110" cy="2013428"/>
            <a:chOff x="11025750" y="2633051"/>
            <a:chExt cx="4130110" cy="20134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80000">
              <a:off x="11025750" y="2633051"/>
              <a:ext cx="4130110" cy="20134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67851" y="5628189"/>
            <a:ext cx="4133642" cy="2015150"/>
            <a:chOff x="12452556" y="5635311"/>
            <a:chExt cx="4133642" cy="20151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780000">
              <a:off x="12452556" y="5635311"/>
              <a:ext cx="4133642" cy="20151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68200" y="8801100"/>
            <a:ext cx="4131912" cy="2014307"/>
            <a:chOff x="11786754" y="8829961"/>
            <a:chExt cx="4131912" cy="20143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80000">
              <a:off x="11786754" y="8829961"/>
              <a:ext cx="4131912" cy="20143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1819" y="8746380"/>
            <a:ext cx="11162771" cy="45719"/>
            <a:chOff x="-190476" y="8021363"/>
            <a:chExt cx="9890391" cy="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76" y="8021363"/>
              <a:ext cx="9890391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EE54CE-07A3-833F-4A80-9F7DEA6E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E031F-976B-2FEA-BBBF-7D0C5B80035C}"/>
              </a:ext>
            </a:extLst>
          </p:cNvPr>
          <p:cNvSpPr txBox="1"/>
          <p:nvPr/>
        </p:nvSpPr>
        <p:spPr>
          <a:xfrm>
            <a:off x="935535" y="1968087"/>
            <a:ext cx="60235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dirty="0">
                <a:solidFill>
                  <a:srgbClr val="406FAA"/>
                </a:solidFill>
                <a:latin typeface="+mj-ea"/>
                <a:ea typeface="+mj-ea"/>
              </a:rPr>
              <a:t>비재무 정보란</a:t>
            </a:r>
            <a:r>
              <a:rPr lang="en-US" altLang="ko-KR" sz="7000" dirty="0">
                <a:solidFill>
                  <a:srgbClr val="406FAA"/>
                </a:solidFill>
                <a:latin typeface="+mj-ea"/>
                <a:ea typeface="+mj-ea"/>
              </a:rPr>
              <a:t>?</a:t>
            </a:r>
            <a:endParaRPr lang="ko-KR" altLang="en-US" sz="7000" dirty="0">
              <a:solidFill>
                <a:srgbClr val="406FAA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B576F-3B94-703B-2551-E91800FC64B9}"/>
              </a:ext>
            </a:extLst>
          </p:cNvPr>
          <p:cNvSpPr txBox="1"/>
          <p:nvPr/>
        </p:nvSpPr>
        <p:spPr>
          <a:xfrm>
            <a:off x="935535" y="3380772"/>
            <a:ext cx="13371445" cy="947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rgbClr val="131F4B"/>
                </a:solidFill>
                <a:latin typeface="+mn-ea"/>
              </a:rPr>
              <a:t>재무제표에 나타나지 않는 기업 내부의 계량정보와 외부의 시장정보</a:t>
            </a:r>
            <a:r>
              <a:rPr lang="en-US" altLang="ko-KR" sz="2400" dirty="0">
                <a:solidFill>
                  <a:srgbClr val="131F4B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131F4B"/>
                </a:solidFill>
                <a:latin typeface="+mn-ea"/>
              </a:rPr>
              <a:t>산업정보</a:t>
            </a:r>
            <a:r>
              <a:rPr lang="en-US" altLang="ko-KR" sz="2400" dirty="0">
                <a:solidFill>
                  <a:srgbClr val="131F4B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131F4B"/>
                </a:solidFill>
                <a:latin typeface="+mn-ea"/>
              </a:rPr>
              <a:t>창업자에 대한 정보 등 기업과 관련된 모든 정성적인 정보를 포함하는 개념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0E9C8-CF60-F29C-21D2-5A2DC17F7FEA}"/>
              </a:ext>
            </a:extLst>
          </p:cNvPr>
          <p:cNvSpPr txBox="1"/>
          <p:nvPr/>
        </p:nvSpPr>
        <p:spPr>
          <a:xfrm>
            <a:off x="931818" y="4893877"/>
            <a:ext cx="11429769" cy="3483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600" dirty="0">
                <a:solidFill>
                  <a:srgbClr val="406FAA"/>
                </a:solidFill>
                <a:latin typeface="+mj-ea"/>
                <a:ea typeface="+mj-ea"/>
              </a:rPr>
              <a:t>비재무적 요인의 중요성</a:t>
            </a:r>
            <a:endParaRPr lang="en-US" altLang="ko-KR" sz="2600" dirty="0">
              <a:solidFill>
                <a:srgbClr val="406FAA"/>
              </a:solidFill>
              <a:latin typeface="+mj-ea"/>
              <a:ea typeface="+mj-ea"/>
            </a:endParaRPr>
          </a:p>
          <a:p>
            <a:pPr>
              <a:lnSpc>
                <a:spcPct val="125000"/>
              </a:lnSpc>
            </a:pPr>
            <a:endParaRPr lang="en-US" altLang="ko-KR" sz="2000" dirty="0"/>
          </a:p>
          <a:p>
            <a:pPr marL="342900" indent="-342900">
              <a:lnSpc>
                <a:spcPct val="125000"/>
              </a:lnSpc>
              <a:buBlip>
                <a:blip r:embed="rId6"/>
              </a:buBlip>
            </a:pPr>
            <a:r>
              <a:rPr lang="ko-KR" altLang="en-US" sz="2200" dirty="0">
                <a:solidFill>
                  <a:srgbClr val="80859C"/>
                </a:solidFill>
              </a:rPr>
              <a:t>재무자료 수집이 어려운 중소</a:t>
            </a:r>
            <a:r>
              <a:rPr lang="en-US" altLang="ko-KR" sz="2200" dirty="0">
                <a:solidFill>
                  <a:srgbClr val="80859C"/>
                </a:solidFill>
              </a:rPr>
              <a:t>, </a:t>
            </a:r>
            <a:r>
              <a:rPr lang="ko-KR" altLang="en-US" sz="2200" dirty="0">
                <a:solidFill>
                  <a:srgbClr val="80859C"/>
                </a:solidFill>
              </a:rPr>
              <a:t>창업기업의 부실예측을 위해서는 비재무정보에 관한 검토가 선행되어야 하나</a:t>
            </a:r>
            <a:r>
              <a:rPr lang="en-US" altLang="ko-KR" sz="2200" dirty="0">
                <a:solidFill>
                  <a:srgbClr val="80859C"/>
                </a:solidFill>
              </a:rPr>
              <a:t>, </a:t>
            </a:r>
            <a:r>
              <a:rPr lang="ko-KR" altLang="en-US" sz="2200" dirty="0">
                <a:solidFill>
                  <a:srgbClr val="80859C"/>
                </a:solidFill>
              </a:rPr>
              <a:t>비재무정보는 그 범위가 매우 다양하며 이를 수집하기가 어려움</a:t>
            </a:r>
            <a:endParaRPr lang="en-US" altLang="ko-KR" sz="2200" dirty="0">
              <a:solidFill>
                <a:srgbClr val="80859C"/>
              </a:solidFill>
            </a:endParaRPr>
          </a:p>
          <a:p>
            <a:pPr marL="342900" indent="-342900">
              <a:lnSpc>
                <a:spcPct val="125000"/>
              </a:lnSpc>
              <a:buBlip>
                <a:blip r:embed="rId6"/>
              </a:buBlip>
            </a:pPr>
            <a:r>
              <a:rPr lang="ko-KR" altLang="en-US" sz="2200" dirty="0">
                <a:solidFill>
                  <a:srgbClr val="80859C"/>
                </a:solidFill>
              </a:rPr>
              <a:t>중소기업은 대기업에 비해 회계정보의 신뢰성이 낮을 뿐만 아니라 재무구조가 취약하고 경영환경 변화에 민감하기 때문에 비재무정보를 평가에 반영해야 함</a:t>
            </a:r>
            <a:endParaRPr lang="en-US" altLang="ko-KR" sz="2200" dirty="0">
              <a:solidFill>
                <a:srgbClr val="80859C"/>
              </a:solidFill>
            </a:endParaRPr>
          </a:p>
          <a:p>
            <a:pPr marL="342900" indent="-342900">
              <a:lnSpc>
                <a:spcPct val="125000"/>
              </a:lnSpc>
              <a:buBlip>
                <a:blip r:embed="rId6"/>
              </a:buBlip>
            </a:pPr>
            <a:r>
              <a:rPr lang="ko-KR" altLang="en-US" sz="2200" dirty="0">
                <a:solidFill>
                  <a:srgbClr val="80859C"/>
                </a:solidFill>
              </a:rPr>
              <a:t>회계정보의 신뢰성이 낮은 중소기업에 대해서는 재무정보만을 이용한 모형보다는 비재무정보를 함께 분석한 모형이 더 신뢰성이 높은 것으로 나타남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947352D-DC18-59D2-A49E-99D47035A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84" y="0"/>
            <a:ext cx="18295883" cy="10292421"/>
          </a:xfrm>
          <a:prstGeom prst="rect">
            <a:avLst/>
          </a:prstGeom>
        </p:spPr>
      </p:pic>
      <p:grpSp>
        <p:nvGrpSpPr>
          <p:cNvPr id="9" name="그룹 1026">
            <a:extLst>
              <a:ext uri="{FF2B5EF4-FFF2-40B4-BE49-F238E27FC236}">
                <a16:creationId xmlns:a16="http://schemas.microsoft.com/office/drawing/2014/main" id="{4EA48680-E6D4-7F98-A1F7-6D689E2122E2}"/>
              </a:ext>
            </a:extLst>
          </p:cNvPr>
          <p:cNvGrpSpPr/>
          <p:nvPr/>
        </p:nvGrpSpPr>
        <p:grpSpPr>
          <a:xfrm>
            <a:off x="1098614" y="636693"/>
            <a:ext cx="16082886" cy="9013613"/>
            <a:chOff x="1101414" y="1325536"/>
            <a:chExt cx="16082886" cy="8472738"/>
          </a:xfrm>
        </p:grpSpPr>
        <p:pic>
          <p:nvPicPr>
            <p:cNvPr id="10" name="Object 92">
              <a:extLst>
                <a:ext uri="{FF2B5EF4-FFF2-40B4-BE49-F238E27FC236}">
                  <a16:creationId xmlns:a16="http://schemas.microsoft.com/office/drawing/2014/main" id="{191C47C9-063B-62B9-597D-7613B0ABA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414" y="1325536"/>
              <a:ext cx="16082886" cy="8472738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6DF35A8-0AA0-2F43-F8BB-84648DF00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627" y="917007"/>
            <a:ext cx="7694381" cy="84529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8719A90B-2B99-5542-2F52-48D6DE94E01A}"/>
              </a:ext>
            </a:extLst>
          </p:cNvPr>
          <p:cNvGrpSpPr/>
          <p:nvPr/>
        </p:nvGrpSpPr>
        <p:grpSpPr>
          <a:xfrm>
            <a:off x="9432030" y="1798781"/>
            <a:ext cx="7395343" cy="6689434"/>
            <a:chOff x="9140056" y="1714500"/>
            <a:chExt cx="7395343" cy="668943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9F59F16-9903-FAF1-338E-D887098E9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0056" y="1714500"/>
              <a:ext cx="7395343" cy="126709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ADD0828-01B4-AD89-2BDD-A5932B0F0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40056" y="2965296"/>
              <a:ext cx="7395343" cy="5438638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9A113A4-9ED8-1E88-91B6-A4307D0CC9D2}"/>
              </a:ext>
            </a:extLst>
          </p:cNvPr>
          <p:cNvGrpSpPr/>
          <p:nvPr/>
        </p:nvGrpSpPr>
        <p:grpSpPr>
          <a:xfrm>
            <a:off x="6409236" y="1015297"/>
            <a:ext cx="6215569" cy="8256402"/>
            <a:chOff x="5241591" y="-458547"/>
            <a:chExt cx="7249537" cy="954154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0D90B0D-F871-1305-9439-2D9941F6D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41591" y="-458547"/>
              <a:ext cx="7249537" cy="776395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3D09E45-27B6-896C-EEB1-7F5796D24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41591" y="7215841"/>
              <a:ext cx="7249537" cy="1867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064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" name="그룹 1013"/>
          <p:cNvGrpSpPr/>
          <p:nvPr/>
        </p:nvGrpSpPr>
        <p:grpSpPr>
          <a:xfrm>
            <a:off x="0" y="0"/>
            <a:ext cx="18285714" cy="289157"/>
            <a:chOff x="0" y="0"/>
            <a:chExt cx="18285714" cy="28915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89157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49E95E-E132-2859-50DE-5BB8FA9C5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3C127DB-20CD-1109-D9C3-F63F33ED3321}"/>
              </a:ext>
            </a:extLst>
          </p:cNvPr>
          <p:cNvGrpSpPr/>
          <p:nvPr/>
        </p:nvGrpSpPr>
        <p:grpSpPr>
          <a:xfrm>
            <a:off x="1316085" y="3879207"/>
            <a:ext cx="15653544" cy="5399431"/>
            <a:chOff x="1282957" y="3351387"/>
            <a:chExt cx="15653544" cy="5399431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6722887" y="3376873"/>
              <a:ext cx="4690197" cy="4690197"/>
              <a:chOff x="6722887" y="3376873"/>
              <a:chExt cx="4690197" cy="4690197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22887" y="3376873"/>
                <a:ext cx="4690197" cy="4690197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2291856" y="3432316"/>
              <a:ext cx="5461956" cy="39886"/>
              <a:chOff x="2291856" y="3432316"/>
              <a:chExt cx="5461956" cy="3988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91856" y="3432316"/>
                <a:ext cx="5461956" cy="398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335008" y="3809237"/>
              <a:ext cx="797723" cy="39886"/>
              <a:chOff x="7335008" y="3809237"/>
              <a:chExt cx="797723" cy="3988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7335008" y="3809237"/>
                <a:ext cx="797723" cy="398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76789" y="3442288"/>
              <a:ext cx="5461956" cy="39886"/>
              <a:chOff x="10476789" y="3442288"/>
              <a:chExt cx="5461956" cy="3988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76789" y="3442288"/>
                <a:ext cx="5461956" cy="398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087899" y="3827126"/>
              <a:ext cx="797723" cy="39886"/>
              <a:chOff x="10087899" y="3827126"/>
              <a:chExt cx="797723" cy="3988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0087899" y="3827126"/>
                <a:ext cx="797723" cy="3988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196064" y="6722766"/>
              <a:ext cx="5461956" cy="39886"/>
              <a:chOff x="2196064" y="6722766"/>
              <a:chExt cx="5461956" cy="3988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96064" y="6722766"/>
                <a:ext cx="5461956" cy="3988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16422" y="3351387"/>
              <a:ext cx="235463" cy="235463"/>
              <a:chOff x="1516422" y="3351387"/>
              <a:chExt cx="235463" cy="23546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16422" y="3351387"/>
                <a:ext cx="235463" cy="23546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52390" y="6623597"/>
              <a:ext cx="235463" cy="235463"/>
              <a:chOff x="1552390" y="6623597"/>
              <a:chExt cx="235463" cy="23546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52390" y="6623597"/>
                <a:ext cx="235463" cy="23546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872545" y="3368436"/>
              <a:ext cx="235463" cy="235463"/>
              <a:chOff x="15872545" y="3368436"/>
              <a:chExt cx="235463" cy="23546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872545" y="3368436"/>
                <a:ext cx="235463" cy="23546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908514" y="6640645"/>
              <a:ext cx="235463" cy="235463"/>
              <a:chOff x="15908514" y="6640645"/>
              <a:chExt cx="235463" cy="23546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908514" y="6640645"/>
                <a:ext cx="235463" cy="23546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474271" y="6742709"/>
              <a:ext cx="5461956" cy="39886"/>
              <a:chOff x="10474271" y="6742709"/>
              <a:chExt cx="5461956" cy="3988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474271" y="6742709"/>
                <a:ext cx="5461956" cy="3988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121489" y="4775474"/>
              <a:ext cx="1892993" cy="1892993"/>
              <a:chOff x="8121489" y="4775474"/>
              <a:chExt cx="1892993" cy="189299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121489" y="4775474"/>
                <a:ext cx="1892993" cy="1892993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7ABF5B-E7FE-106D-7676-28B27257763F}"/>
                </a:ext>
              </a:extLst>
            </p:cNvPr>
            <p:cNvSpPr txBox="1"/>
            <p:nvPr/>
          </p:nvSpPr>
          <p:spPr>
            <a:xfrm>
              <a:off x="7098919" y="4248076"/>
              <a:ext cx="14138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2D5687"/>
                  </a:solidFill>
                  <a:latin typeface="+mj-ea"/>
                  <a:ea typeface="+mj-ea"/>
                </a:rPr>
                <a:t>파생</a:t>
              </a:r>
              <a:endParaRPr lang="en-US" altLang="ko-KR" sz="2400" dirty="0">
                <a:solidFill>
                  <a:srgbClr val="2D5687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400" dirty="0">
                  <a:solidFill>
                    <a:srgbClr val="2D5687"/>
                  </a:solidFill>
                  <a:latin typeface="+mj-ea"/>
                  <a:ea typeface="+mj-ea"/>
                </a:rPr>
                <a:t>변수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70D3F1-D54B-118D-1928-79A6299ABAD7}"/>
                </a:ext>
              </a:extLst>
            </p:cNvPr>
            <p:cNvSpPr txBox="1"/>
            <p:nvPr/>
          </p:nvSpPr>
          <p:spPr>
            <a:xfrm>
              <a:off x="9473720" y="4185706"/>
              <a:ext cx="14138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rgbClr val="2FA69A"/>
                  </a:solidFill>
                  <a:latin typeface="+mj-ea"/>
                  <a:ea typeface="+mj-ea"/>
                </a:rPr>
                <a:t>결측치</a:t>
              </a:r>
              <a:endParaRPr lang="en-US" altLang="ko-KR" sz="2400" dirty="0">
                <a:solidFill>
                  <a:srgbClr val="2FA69A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400" dirty="0">
                  <a:solidFill>
                    <a:srgbClr val="2FA69A"/>
                  </a:solidFill>
                  <a:latin typeface="+mj-ea"/>
                  <a:ea typeface="+mj-ea"/>
                </a:rPr>
                <a:t>처리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DC0D6A-8415-7365-D6FC-339AB9C8F3D3}"/>
                </a:ext>
              </a:extLst>
            </p:cNvPr>
            <p:cNvSpPr txBox="1"/>
            <p:nvPr/>
          </p:nvSpPr>
          <p:spPr>
            <a:xfrm>
              <a:off x="7107174" y="6640645"/>
              <a:ext cx="14138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537293"/>
                  </a:solidFill>
                  <a:latin typeface="+mj-ea"/>
                  <a:ea typeface="+mj-ea"/>
                </a:rPr>
                <a:t>모델링</a:t>
              </a:r>
              <a:endParaRPr lang="en-US" altLang="ko-KR" sz="2400" dirty="0">
                <a:solidFill>
                  <a:srgbClr val="537293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048119-A49D-8E97-6238-8ED5A1132BB8}"/>
                </a:ext>
              </a:extLst>
            </p:cNvPr>
            <p:cNvSpPr txBox="1"/>
            <p:nvPr/>
          </p:nvSpPr>
          <p:spPr>
            <a:xfrm>
              <a:off x="9562921" y="6623597"/>
              <a:ext cx="14138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8B999A"/>
                  </a:solidFill>
                  <a:latin typeface="+mj-ea"/>
                  <a:ea typeface="+mj-ea"/>
                </a:rPr>
                <a:t>개별</a:t>
              </a:r>
              <a:r>
                <a:rPr lang="en-US" altLang="ko-KR" sz="2400" dirty="0">
                  <a:solidFill>
                    <a:srgbClr val="8B999A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400" dirty="0">
                  <a:solidFill>
                    <a:srgbClr val="8B999A"/>
                  </a:solidFill>
                  <a:latin typeface="+mj-ea"/>
                  <a:ea typeface="+mj-ea"/>
                </a:rPr>
                <a:t>기업</a:t>
              </a:r>
              <a:endParaRPr lang="en-US" altLang="ko-KR" sz="2400" dirty="0">
                <a:solidFill>
                  <a:srgbClr val="8B999A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400" dirty="0">
                  <a:solidFill>
                    <a:srgbClr val="8B999A"/>
                  </a:solidFill>
                  <a:latin typeface="+mj-ea"/>
                  <a:ea typeface="+mj-ea"/>
                </a:rPr>
                <a:t>분석</a:t>
              </a:r>
              <a:endParaRPr lang="en-US" altLang="ko-KR" sz="2400" dirty="0">
                <a:solidFill>
                  <a:srgbClr val="8B999A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8F2051-41D4-4B9B-DA38-67D409B0137E}"/>
                </a:ext>
              </a:extLst>
            </p:cNvPr>
            <p:cNvSpPr txBox="1"/>
            <p:nvPr/>
          </p:nvSpPr>
          <p:spPr>
            <a:xfrm>
              <a:off x="2250816" y="3546052"/>
              <a:ext cx="54619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3667A6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파생변수</a:t>
              </a:r>
              <a:r>
                <a:rPr lang="ko-KR" altLang="en-US" sz="2000" dirty="0">
                  <a:solidFill>
                    <a:srgbClr val="3667A6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 </a:t>
              </a:r>
              <a:r>
                <a:rPr lang="ko-KR" altLang="en-US" sz="2000" dirty="0">
                  <a:solidFill>
                    <a:srgbClr val="3667A6"/>
                  </a:solidFill>
                  <a:latin typeface="+mn-ea"/>
                </a:rPr>
                <a:t>선행연구 기반 논리성 </a:t>
              </a:r>
              <a:r>
                <a:rPr lang="en-US" altLang="ko-KR" sz="2000" dirty="0">
                  <a:solidFill>
                    <a:srgbClr val="3667A6"/>
                  </a:solidFill>
                  <a:latin typeface="+mn-ea"/>
                  <a:sym typeface="Wingdings" panose="05000000000000000000" pitchFamily="2" charset="2"/>
                </a:rPr>
                <a:t> </a:t>
              </a:r>
              <a:r>
                <a:rPr lang="ko-KR" altLang="en-US" sz="2000" dirty="0">
                  <a:solidFill>
                    <a:srgbClr val="3667A6"/>
                  </a:solidFill>
                  <a:latin typeface="+mn-ea"/>
                  <a:sym typeface="Wingdings" panose="05000000000000000000" pitchFamily="2" charset="2"/>
                </a:rPr>
                <a:t>독창성</a:t>
              </a:r>
              <a:endParaRPr lang="ko-KR" altLang="en-US" sz="2000" dirty="0">
                <a:solidFill>
                  <a:srgbClr val="3667A6"/>
                </a:solidFill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190FE0-AA49-126B-AB32-AEA8A42813F8}"/>
                </a:ext>
              </a:extLst>
            </p:cNvPr>
            <p:cNvSpPr txBox="1"/>
            <p:nvPr/>
          </p:nvSpPr>
          <p:spPr>
            <a:xfrm>
              <a:off x="1282957" y="4369699"/>
              <a:ext cx="5865765" cy="1547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미시경제 관점 </a:t>
              </a:r>
              <a:r>
                <a:rPr lang="en-US" altLang="ko-KR" sz="1600" dirty="0"/>
                <a:t>: </a:t>
              </a:r>
              <a:r>
                <a:rPr lang="ko-KR" altLang="en-US" sz="1600" dirty="0">
                  <a:highlight>
                    <a:srgbClr val="FFFF9E"/>
                  </a:highlight>
                </a:rPr>
                <a:t>장부가치 활용</a:t>
              </a:r>
              <a:r>
                <a:rPr lang="ko-KR" altLang="en-US" sz="1600" dirty="0"/>
                <a:t> 비상장기업이 많은 중소기업의 재무적 요인을 보다 정확하게 반영</a:t>
              </a:r>
              <a:endParaRPr lang="en-US" altLang="ko-KR" sz="1600" dirty="0"/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거시경제 관점 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핵심 키워드 </a:t>
              </a:r>
              <a:r>
                <a:rPr lang="ko-KR" altLang="en-US" sz="1600" dirty="0">
                  <a:highlight>
                    <a:srgbClr val="FFFF9E"/>
                  </a:highlight>
                </a:rPr>
                <a:t>“시장지향성”</a:t>
              </a:r>
              <a:r>
                <a:rPr lang="ko-KR" altLang="en-US" sz="1600" dirty="0"/>
                <a:t> 기반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이에 영향을 주는 세부 지표 선정</a:t>
              </a:r>
              <a:endParaRPr lang="en-US" altLang="ko-KR" sz="1600" dirty="0"/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dirty="0"/>
                <a:t>인적자원 관점 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측정이 어려운 중소기업의 </a:t>
              </a:r>
              <a:r>
                <a:rPr lang="en-US" altLang="ko-KR" sz="1600" dirty="0">
                  <a:highlight>
                    <a:srgbClr val="FFFF9E"/>
                  </a:highlight>
                </a:rPr>
                <a:t>ESG </a:t>
              </a:r>
              <a:r>
                <a:rPr lang="ko-KR" altLang="en-US" sz="1600" dirty="0">
                  <a:highlight>
                    <a:srgbClr val="FFFF9E"/>
                  </a:highlight>
                </a:rPr>
                <a:t>성과 내포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6F8DE5-B10A-E374-8572-0CAA99EE8496}"/>
                </a:ext>
              </a:extLst>
            </p:cNvPr>
            <p:cNvSpPr txBox="1"/>
            <p:nvPr/>
          </p:nvSpPr>
          <p:spPr>
            <a:xfrm>
              <a:off x="10382159" y="3544525"/>
              <a:ext cx="54619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D2C5"/>
                  </a:solidFill>
                  <a:effectLst/>
                  <a:uLnTx/>
                  <a:uFillTx/>
                  <a:latin typeface="Noto Sans KR Regular"/>
                  <a:ea typeface="Noto Sans KR Regular"/>
                  <a:cs typeface="+mn-cs"/>
                  <a:sym typeface="Wingdings" panose="05000000000000000000" pitchFamily="2" charset="2"/>
                </a:rPr>
                <a:t>강건성 확보 </a:t>
              </a:r>
              <a:r>
                <a:rPr lang="ko-KR" altLang="en-US" sz="3200" dirty="0" err="1">
                  <a:solidFill>
                    <a:srgbClr val="35D2C5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결측치</a:t>
              </a:r>
              <a:r>
                <a:rPr lang="ko-KR" altLang="en-US" sz="3200" dirty="0">
                  <a:solidFill>
                    <a:srgbClr val="35D2C5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 처리</a:t>
              </a:r>
              <a:endParaRPr lang="ko-KR" altLang="en-US" sz="2000" dirty="0">
                <a:solidFill>
                  <a:srgbClr val="35D2C5"/>
                </a:solidFill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50CCD1-7FEE-19CA-4037-2EAAFDF104A3}"/>
                </a:ext>
              </a:extLst>
            </p:cNvPr>
            <p:cNvSpPr txBox="1"/>
            <p:nvPr/>
          </p:nvSpPr>
          <p:spPr>
            <a:xfrm>
              <a:off x="11345039" y="4496987"/>
              <a:ext cx="4690198" cy="73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dirty="0"/>
                <a:t>KNN-Imputer </a:t>
              </a:r>
              <a:r>
                <a:rPr lang="ko-KR" altLang="en-US" dirty="0"/>
                <a:t>와 </a:t>
              </a:r>
              <a:r>
                <a:rPr lang="en-US" altLang="ko-KR" dirty="0"/>
                <a:t>K-Means Clustering </a:t>
              </a:r>
              <a:r>
                <a:rPr lang="ko-KR" altLang="en-US" dirty="0"/>
                <a:t>를</a:t>
              </a:r>
              <a:r>
                <a:rPr lang="en-US" altLang="ko-KR" dirty="0"/>
                <a:t> </a:t>
              </a:r>
              <a:r>
                <a:rPr lang="ko-KR" altLang="en-US" dirty="0"/>
                <a:t>활용해 </a:t>
              </a:r>
              <a:r>
                <a:rPr lang="ko-KR" altLang="en-US" dirty="0" err="1"/>
                <a:t>결측치</a:t>
              </a:r>
              <a:r>
                <a:rPr lang="ko-KR" altLang="en-US" dirty="0"/>
                <a:t> 처리</a:t>
              </a:r>
              <a:endParaRPr lang="ko-KR" altLang="en-US" dirty="0">
                <a:highlight>
                  <a:srgbClr val="FFFF9E"/>
                </a:highlight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953ADB-47E4-63D1-B5F4-F5BBA3D8E145}"/>
                </a:ext>
              </a:extLst>
            </p:cNvPr>
            <p:cNvSpPr txBox="1"/>
            <p:nvPr/>
          </p:nvSpPr>
          <p:spPr>
            <a:xfrm>
              <a:off x="2196064" y="6783380"/>
              <a:ext cx="54619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86A0B6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모델링</a:t>
              </a:r>
              <a:r>
                <a:rPr lang="ko-KR" altLang="en-US" sz="2000" dirty="0">
                  <a:solidFill>
                    <a:srgbClr val="86A0B6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 </a:t>
              </a:r>
              <a:r>
                <a:rPr lang="en-US" altLang="ko-KR" sz="2000" dirty="0">
                  <a:solidFill>
                    <a:srgbClr val="86A0B6"/>
                  </a:solidFill>
                  <a:latin typeface="+mn-ea"/>
                  <a:sym typeface="Wingdings" panose="05000000000000000000" pitchFamily="2" charset="2"/>
                </a:rPr>
                <a:t>Boosting </a:t>
              </a:r>
              <a:r>
                <a:rPr lang="ko-KR" altLang="en-US" sz="2000" dirty="0">
                  <a:solidFill>
                    <a:srgbClr val="86A0B6"/>
                  </a:solidFill>
                  <a:latin typeface="+mn-ea"/>
                  <a:sym typeface="Wingdings" panose="05000000000000000000" pitchFamily="2" charset="2"/>
                </a:rPr>
                <a:t> </a:t>
              </a:r>
              <a:r>
                <a:rPr lang="en-US" altLang="ko-KR" sz="2000" dirty="0">
                  <a:solidFill>
                    <a:srgbClr val="86A0B6"/>
                  </a:solidFill>
                  <a:latin typeface="+mn-ea"/>
                  <a:sym typeface="Wingdings" panose="05000000000000000000" pitchFamily="2" charset="2"/>
                </a:rPr>
                <a:t>Bagging </a:t>
              </a:r>
              <a:r>
                <a:rPr lang="ko-KR" altLang="en-US" sz="2000" dirty="0">
                  <a:solidFill>
                    <a:srgbClr val="86A0B6"/>
                  </a:solidFill>
                  <a:latin typeface="+mn-ea"/>
                  <a:sym typeface="Wingdings" panose="05000000000000000000" pitchFamily="2" charset="2"/>
                </a:rPr>
                <a:t> </a:t>
              </a:r>
              <a:r>
                <a:rPr lang="fr-FR" altLang="ko-KR" sz="2000" dirty="0">
                  <a:solidFill>
                    <a:srgbClr val="86A0B6"/>
                  </a:solidFill>
                  <a:latin typeface="+mn-ea"/>
                  <a:sym typeface="Wingdings" panose="05000000000000000000" pitchFamily="2" charset="2"/>
                </a:rPr>
                <a:t>ANN</a:t>
              </a:r>
              <a:endParaRPr lang="ko-KR" altLang="en-US" sz="2000" dirty="0">
                <a:solidFill>
                  <a:srgbClr val="86A0B6"/>
                </a:solidFill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5C9096D-D5B1-8779-3EE5-FCB9D1777C34}"/>
                </a:ext>
              </a:extLst>
            </p:cNvPr>
            <p:cNvSpPr txBox="1"/>
            <p:nvPr/>
          </p:nvSpPr>
          <p:spPr>
            <a:xfrm>
              <a:off x="1714505" y="7684500"/>
              <a:ext cx="5712924" cy="1066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dirty="0"/>
                <a:t>Boosting Model 3</a:t>
              </a:r>
              <a:r>
                <a:rPr lang="ko-KR" altLang="en-US" dirty="0"/>
                <a:t>가지 </a:t>
              </a:r>
              <a:r>
                <a:rPr lang="en-US" altLang="ko-KR" dirty="0"/>
                <a:t>Bagging Model 1</a:t>
              </a:r>
              <a:r>
                <a:rPr lang="ko-KR" altLang="en-US" dirty="0"/>
                <a:t>가지 </a:t>
              </a:r>
              <a:r>
                <a:rPr lang="en-US" altLang="ko-KR" dirty="0"/>
                <a:t>ANN Model</a:t>
              </a:r>
              <a:r>
                <a:rPr lang="ko-KR" altLang="en-US" dirty="0"/>
                <a:t> 비교를 통해 최종 모델 선정</a:t>
              </a:r>
              <a:endParaRPr lang="en-US" altLang="ko-KR" dirty="0"/>
            </a:p>
            <a:p>
              <a:pPr marL="342900" indent="-34290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/>
                <a:t>다양한 성능 측정 지표 활용 </a:t>
              </a:r>
              <a:endParaRPr lang="en-US" altLang="ko-KR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AC86C91-FCE3-BE3B-BAC9-A8A8F3F866B1}"/>
                </a:ext>
              </a:extLst>
            </p:cNvPr>
            <p:cNvSpPr txBox="1"/>
            <p:nvPr/>
          </p:nvSpPr>
          <p:spPr>
            <a:xfrm>
              <a:off x="8206134" y="5246054"/>
              <a:ext cx="17237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3667A6"/>
                  </a:solidFill>
                  <a:latin typeface="+mj-ea"/>
                  <a:ea typeface="+mj-ea"/>
                </a:rPr>
                <a:t>차별성</a:t>
              </a:r>
              <a:endParaRPr lang="en-US" altLang="ko-KR" sz="2800" dirty="0">
                <a:solidFill>
                  <a:srgbClr val="3667A6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2800" dirty="0">
                  <a:solidFill>
                    <a:srgbClr val="3667A6"/>
                  </a:solidFill>
                  <a:latin typeface="+mj-ea"/>
                  <a:ea typeface="+mj-ea"/>
                </a:rPr>
                <a:t>독창성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2D7304-4CC3-69CB-F2BA-FD67B8F077A4}"/>
                </a:ext>
              </a:extLst>
            </p:cNvPr>
            <p:cNvSpPr txBox="1"/>
            <p:nvPr/>
          </p:nvSpPr>
          <p:spPr>
            <a:xfrm>
              <a:off x="10446558" y="6886871"/>
              <a:ext cx="54619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dirty="0">
                  <a:solidFill>
                    <a:srgbClr val="8B999A"/>
                  </a:solidFill>
                  <a:latin typeface="Noto Sans KR Regular"/>
                  <a:ea typeface="Noto Sans KR Regular"/>
                  <a:sym typeface="Wingdings" panose="05000000000000000000" pitchFamily="2" charset="2"/>
                </a:rPr>
                <a:t>SHAP</a:t>
              </a:r>
              <a:r>
                <a:rPr lang="ko-KR" altLang="en-US" sz="2000" dirty="0">
                  <a:solidFill>
                    <a:srgbClr val="8B999A"/>
                  </a:solidFill>
                  <a:latin typeface="Noto Sans KR Regular"/>
                  <a:ea typeface="Noto Sans KR Regular"/>
                  <a:sym typeface="Wingdings" panose="05000000000000000000" pitchFamily="2" charset="2"/>
                </a:rPr>
                <a:t> </a:t>
              </a:r>
              <a:r>
                <a:rPr lang="en-US" altLang="ko-KR" sz="2000" dirty="0">
                  <a:solidFill>
                    <a:srgbClr val="8B999A"/>
                  </a:solidFill>
                  <a:latin typeface="Noto Sans KR Regular"/>
                  <a:ea typeface="Noto Sans KR Regular"/>
                  <a:sym typeface="Wingdings" panose="05000000000000000000" pitchFamily="2" charset="2"/>
                </a:rPr>
                <a:t>VALUE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8B999A"/>
                  </a:solidFill>
                  <a:effectLst/>
                  <a:uLnTx/>
                  <a:uFillTx/>
                  <a:latin typeface="Noto Sans KR Regular"/>
                  <a:ea typeface="Noto Sans KR Regular"/>
                  <a:cs typeface="+mn-cs"/>
                  <a:sym typeface="Wingdings" panose="05000000000000000000" pitchFamily="2" charset="2"/>
                </a:rPr>
                <a:t> </a:t>
              </a:r>
              <a:r>
                <a:rPr lang="ko-KR" altLang="en-US" sz="3200" dirty="0">
                  <a:solidFill>
                    <a:srgbClr val="8B999A"/>
                  </a:solidFill>
                  <a:latin typeface="+mj-ea"/>
                  <a:ea typeface="+mj-ea"/>
                  <a:sym typeface="Wingdings" panose="05000000000000000000" pitchFamily="2" charset="2"/>
                </a:rPr>
                <a:t>개별 기업 분석</a:t>
              </a:r>
              <a:endParaRPr lang="ko-KR" altLang="en-US" sz="2000" dirty="0">
                <a:solidFill>
                  <a:srgbClr val="8B999A"/>
                </a:solidFill>
                <a:latin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AF603CA-B506-2A2F-110F-117B29BDEEA1}"/>
                </a:ext>
              </a:extLst>
            </p:cNvPr>
            <p:cNvSpPr txBox="1"/>
            <p:nvPr/>
          </p:nvSpPr>
          <p:spPr>
            <a:xfrm>
              <a:off x="10887526" y="7850700"/>
              <a:ext cx="6048975" cy="73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dirty="0"/>
                <a:t>SHAP VALUE</a:t>
              </a:r>
              <a:r>
                <a:rPr lang="ko-KR" altLang="en-US" dirty="0"/>
                <a:t> 활용</a:t>
              </a:r>
              <a:r>
                <a:rPr lang="en-US" altLang="ko-KR" dirty="0"/>
                <a:t>,</a:t>
              </a:r>
              <a:r>
                <a:rPr lang="ko-KR" altLang="en-US" dirty="0"/>
                <a:t> 모델에서 비재무 데이터의 </a:t>
              </a:r>
              <a:r>
                <a:rPr lang="ko-KR" altLang="en-US" dirty="0">
                  <a:highlight>
                    <a:srgbClr val="FFFF9E"/>
                  </a:highlight>
                </a:rPr>
                <a:t>기여도</a:t>
              </a:r>
              <a:r>
                <a:rPr lang="ko-KR" altLang="en-US" dirty="0"/>
                <a:t> 파악</a:t>
              </a:r>
              <a:endParaRPr lang="en-US" altLang="ko-KR" dirty="0"/>
            </a:p>
            <a:p>
              <a:pPr marL="285750" indent="-2857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dirty="0">
                  <a:highlight>
                    <a:srgbClr val="FFFF9E"/>
                  </a:highlight>
                </a:rPr>
                <a:t>개별적인 중소기업</a:t>
              </a:r>
              <a:r>
                <a:rPr lang="ko-KR" altLang="en-US" dirty="0"/>
                <a:t>들의 </a:t>
              </a:r>
              <a:r>
                <a:rPr lang="ko-KR" altLang="en-US" dirty="0" err="1"/>
                <a:t>휴폐업</a:t>
              </a:r>
              <a:r>
                <a:rPr lang="ko-KR" altLang="en-US" dirty="0"/>
                <a:t> 예측 여부 설명</a:t>
              </a:r>
              <a:endParaRPr lang="en-US" altLang="ko-KR" dirty="0"/>
            </a:p>
          </p:txBody>
        </p:sp>
      </p:grpSp>
      <p:grpSp>
        <p:nvGrpSpPr>
          <p:cNvPr id="40" name="그룹 1021">
            <a:extLst>
              <a:ext uri="{FF2B5EF4-FFF2-40B4-BE49-F238E27FC236}">
                <a16:creationId xmlns:a16="http://schemas.microsoft.com/office/drawing/2014/main" id="{062435E7-46C8-C635-512B-98FC13674CB6}"/>
              </a:ext>
            </a:extLst>
          </p:cNvPr>
          <p:cNvGrpSpPr/>
          <p:nvPr/>
        </p:nvGrpSpPr>
        <p:grpSpPr>
          <a:xfrm>
            <a:off x="914400" y="758929"/>
            <a:ext cx="856449" cy="271292"/>
            <a:chOff x="952381" y="758929"/>
            <a:chExt cx="727023" cy="234274"/>
          </a:xfrm>
        </p:grpSpPr>
        <p:pic>
          <p:nvPicPr>
            <p:cNvPr id="42" name="Object 76">
              <a:extLst>
                <a:ext uri="{FF2B5EF4-FFF2-40B4-BE49-F238E27FC236}">
                  <a16:creationId xmlns:a16="http://schemas.microsoft.com/office/drawing/2014/main" id="{D059D12F-676E-0C5D-FC22-D0E7F630F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2381" y="758929"/>
              <a:ext cx="727023" cy="234274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42F509B-8968-2D69-D41C-323BC569F4B1}"/>
              </a:ext>
            </a:extLst>
          </p:cNvPr>
          <p:cNvSpPr txBox="1"/>
          <p:nvPr/>
        </p:nvSpPr>
        <p:spPr>
          <a:xfrm>
            <a:off x="766642" y="1008362"/>
            <a:ext cx="1386375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00" dirty="0">
                <a:solidFill>
                  <a:srgbClr val="4D78B0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대안 신용 평가 </a:t>
            </a:r>
            <a:r>
              <a:rPr lang="ko-KR" altLang="en-US" sz="5300" dirty="0" err="1">
                <a:solidFill>
                  <a:srgbClr val="4D78B0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모델로서의</a:t>
            </a:r>
            <a:r>
              <a:rPr lang="ko-KR" altLang="en-US" sz="5300" dirty="0">
                <a:solidFill>
                  <a:srgbClr val="4D78B0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 차별성 및 독창성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C4C59B-F0CF-841B-1ADB-111529F02B0D}"/>
              </a:ext>
            </a:extLst>
          </p:cNvPr>
          <p:cNvSpPr txBox="1"/>
          <p:nvPr/>
        </p:nvSpPr>
        <p:spPr>
          <a:xfrm>
            <a:off x="864729" y="1864658"/>
            <a:ext cx="2376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1AD"/>
                </a:solidFill>
                <a:latin typeface="Noto Sans KR Bold" panose="020B0800000000000000" pitchFamily="50" charset="-127"/>
                <a:ea typeface="Noto Sans KR Bold" panose="020B0800000000000000" pitchFamily="50" charset="-127"/>
              </a:rPr>
              <a:t>프로젝트 개요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1103E0-BB62-111B-2159-0FB4801A7038}"/>
              </a:ext>
            </a:extLst>
          </p:cNvPr>
          <p:cNvSpPr txBox="1"/>
          <p:nvPr/>
        </p:nvSpPr>
        <p:spPr>
          <a:xfrm>
            <a:off x="766642" y="2452570"/>
            <a:ext cx="10896600" cy="733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6E82A4"/>
                </a:solidFill>
              </a:rPr>
              <a:t>기존의  대안 신용 평가 모델은 주로 대기업이나 중견기업들과 관련된 재무적 요인 중심으로 이루어져</a:t>
            </a:r>
            <a:r>
              <a:rPr lang="en-US" altLang="ko-KR" dirty="0">
                <a:solidFill>
                  <a:srgbClr val="6E82A4"/>
                </a:solidFill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6E82A4"/>
                </a:solidFill>
              </a:rPr>
              <a:t>기업 환경이 열악하고 재무적 요인이 상대적으로 미약한 중소기업에 대해서는 정확성이 확보되지 못함</a:t>
            </a:r>
            <a:r>
              <a:rPr lang="en-US" altLang="ko-KR" dirty="0">
                <a:solidFill>
                  <a:srgbClr val="6E82A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6613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8006</TotalTime>
  <Words>4312</Words>
  <Application>Microsoft Office PowerPoint</Application>
  <PresentationFormat>사용자 지정</PresentationFormat>
  <Paragraphs>875</Paragraphs>
  <Slides>37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Calibri</vt:lpstr>
      <vt:lpstr>Wingdings</vt:lpstr>
      <vt:lpstr>Noto Sans KR Regular</vt:lpstr>
      <vt:lpstr>Arial</vt:lpstr>
      <vt:lpstr>Noto Sans KR Light</vt:lpstr>
      <vt:lpstr>Noto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김홍범[ 대학원석사과정재학 / 산업경영공학과 ]</cp:lastModifiedBy>
  <cp:revision>40</cp:revision>
  <dcterms:created xsi:type="dcterms:W3CDTF">2022-11-16T19:26:07Z</dcterms:created>
  <dcterms:modified xsi:type="dcterms:W3CDTF">2022-12-08T08:57:44Z</dcterms:modified>
</cp:coreProperties>
</file>